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1" r:id="rId5"/>
    <p:sldId id="260" r:id="rId6"/>
    <p:sldId id="313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-Jayne Turner" initials="ET" lastIdx="21" clrIdx="0">
    <p:extLst>
      <p:ext uri="{19B8F6BF-5375-455C-9EA6-DF929625EA0E}">
        <p15:presenceInfo xmlns:p15="http://schemas.microsoft.com/office/powerpoint/2012/main" userId="S::emma-jayne.turner@y-e.org.uk::d94aec55-1b1a-4682-8672-433cac33ce79" providerId="AD"/>
      </p:ext>
    </p:extLst>
  </p:cmAuthor>
  <p:cmAuthor id="2" name="Chloe Shuttlewood" initials="CS" lastIdx="6" clrIdx="1">
    <p:extLst>
      <p:ext uri="{19B8F6BF-5375-455C-9EA6-DF929625EA0E}">
        <p15:presenceInfo xmlns:p15="http://schemas.microsoft.com/office/powerpoint/2012/main" userId="S::chloe.shuttlewood@y-e.org.uk::d54142b5-145a-4f78-a2be-2b3db04d1597" providerId="AD"/>
      </p:ext>
    </p:extLst>
  </p:cmAuthor>
  <p:cmAuthor id="3" name="Jennifer Craven" initials="JC" lastIdx="27" clrIdx="2">
    <p:extLst>
      <p:ext uri="{19B8F6BF-5375-455C-9EA6-DF929625EA0E}">
        <p15:presenceInfo xmlns:p15="http://schemas.microsoft.com/office/powerpoint/2012/main" userId="S::jennifer.craven@salfordcc.ac.uk::5aace934-d1f4-464a-bfcb-5a37b96fa6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3C"/>
    <a:srgbClr val="A41A3E"/>
    <a:srgbClr val="FADECD"/>
    <a:srgbClr val="FFF6D8"/>
    <a:srgbClr val="F0BA9D"/>
    <a:srgbClr val="E0774A"/>
    <a:srgbClr val="D7A4A6"/>
    <a:srgbClr val="D84E1D"/>
    <a:srgbClr val="188785"/>
    <a:srgbClr val="FFE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4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1.xml"/><Relationship Id="rId13" Type="http://schemas.openxmlformats.org/officeDocument/2006/relationships/slide" Target="../slides/slide49.xml"/><Relationship Id="rId3" Type="http://schemas.openxmlformats.org/officeDocument/2006/relationships/slide" Target="../slides/slide2.xml"/><Relationship Id="rId7" Type="http://schemas.openxmlformats.org/officeDocument/2006/relationships/slide" Target="../slides/slide17.xml"/><Relationship Id="rId12" Type="http://schemas.openxmlformats.org/officeDocument/2006/relationships/slide" Target="../slides/slide47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1.xml"/><Relationship Id="rId11" Type="http://schemas.openxmlformats.org/officeDocument/2006/relationships/slide" Target="../slides/slide42.xml"/><Relationship Id="rId5" Type="http://schemas.openxmlformats.org/officeDocument/2006/relationships/slide" Target="../slides/slide10.xml"/><Relationship Id="rId10" Type="http://schemas.openxmlformats.org/officeDocument/2006/relationships/slide" Target="../slides/slide33.xml"/><Relationship Id="rId4" Type="http://schemas.openxmlformats.org/officeDocument/2006/relationships/slide" Target="../slides/slide8.xml"/><Relationship Id="rId9" Type="http://schemas.openxmlformats.org/officeDocument/2006/relationships/slide" Target="../slides/slide2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71B0665-F412-E142-B3FF-660B49DD37BC}"/>
              </a:ext>
            </a:extLst>
          </p:cNvPr>
          <p:cNvSpPr/>
          <p:nvPr userDrawn="1"/>
        </p:nvSpPr>
        <p:spPr>
          <a:xfrm>
            <a:off x="0" y="-8211"/>
            <a:ext cx="12192001" cy="6219825"/>
          </a:xfrm>
          <a:prstGeom prst="rect">
            <a:avLst/>
          </a:prstGeom>
          <a:solidFill>
            <a:srgbClr val="F0B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24BB25-D97D-1A4F-A085-62C89EA1A5F9}"/>
              </a:ext>
            </a:extLst>
          </p:cNvPr>
          <p:cNvSpPr/>
          <p:nvPr userDrawn="1"/>
        </p:nvSpPr>
        <p:spPr>
          <a:xfrm>
            <a:off x="466744" y="-9808"/>
            <a:ext cx="6046891" cy="313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708607" y="108592"/>
            <a:ext cx="6241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A4F97B2-CE41-CC48-9939-75C7E1A0A369}"/>
              </a:ext>
            </a:extLst>
          </p:cNvPr>
          <p:cNvSpPr/>
          <p:nvPr userDrawn="1"/>
        </p:nvSpPr>
        <p:spPr>
          <a:xfrm>
            <a:off x="-436111" y="3408333"/>
            <a:ext cx="5892693" cy="2554905"/>
          </a:xfrm>
          <a:prstGeom prst="roundRect">
            <a:avLst/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BFC95-C3AF-FB44-97BE-8A401B9A6973}"/>
              </a:ext>
            </a:extLst>
          </p:cNvPr>
          <p:cNvSpPr/>
          <p:nvPr userDrawn="1"/>
        </p:nvSpPr>
        <p:spPr>
          <a:xfrm>
            <a:off x="951166" y="3609353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BCC6F7-8AA3-B845-B5EC-9FC99121D75B}"/>
              </a:ext>
            </a:extLst>
          </p:cNvPr>
          <p:cNvSpPr/>
          <p:nvPr userDrawn="1"/>
        </p:nvSpPr>
        <p:spPr>
          <a:xfrm>
            <a:off x="332349" y="4305239"/>
            <a:ext cx="503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mentro’n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newidiadau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ymennydd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rhyddhau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adrenalin,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teimlad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bleser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Dyna pam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mathau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fentro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gamblo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dal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gafael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00237-8129-A849-AA35-2C7099191AB7}"/>
              </a:ext>
            </a:extLst>
          </p:cNvPr>
          <p:cNvCxnSpPr>
            <a:cxnSpLocks/>
          </p:cNvCxnSpPr>
          <p:nvPr userDrawn="1"/>
        </p:nvCxnSpPr>
        <p:spPr>
          <a:xfrm>
            <a:off x="433456" y="4227692"/>
            <a:ext cx="3760857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CF9A89-3179-EC45-AD8E-65F6F9E26AEE}"/>
              </a:ext>
            </a:extLst>
          </p:cNvPr>
          <p:cNvSpPr txBox="1"/>
          <p:nvPr userDrawn="1"/>
        </p:nvSpPr>
        <p:spPr>
          <a:xfrm>
            <a:off x="9561443" y="6289627"/>
            <a:ext cx="295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C0881-78C6-7244-88F1-28FCD1F46732}"/>
              </a:ext>
            </a:extLst>
          </p:cNvPr>
          <p:cNvSpPr txBox="1"/>
          <p:nvPr userDrawn="1"/>
        </p:nvSpPr>
        <p:spPr>
          <a:xfrm>
            <a:off x="6858000" y="240305"/>
            <a:ext cx="49709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bennod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hon,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archwilio’r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olygir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gwobr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meddwl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penderfyniadau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gallech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hwynebu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faint o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gysylltiedig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archwilio’r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rhesymau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pam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mentro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cysylltiad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gwobr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gwybod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sut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amddiffyn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risgiau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ble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fynd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cymorth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b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</a:b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chymryd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troi’n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benderfyniad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gwael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158564-109C-934E-970D-EB3FCD4A71DF}"/>
              </a:ext>
            </a:extLst>
          </p:cNvPr>
          <p:cNvSpPr/>
          <p:nvPr userDrawn="1"/>
        </p:nvSpPr>
        <p:spPr>
          <a:xfrm>
            <a:off x="762000" y="183113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PAM MAE RHAI POBL YN</a:t>
            </a:r>
            <a:br>
              <a:rPr lang="en-GB" sz="32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sz="32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MENTRO GYDAG ARIAN?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AD09D4-98F2-6E48-A64F-3CC56A947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293" y="3539562"/>
            <a:ext cx="620937" cy="615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6048FB-73C2-9648-955F-269F44188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2595" b="62589"/>
          <a:stretch/>
        </p:blipFill>
        <p:spPr>
          <a:xfrm>
            <a:off x="4842473" y="3173422"/>
            <a:ext cx="6398362" cy="30313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1AFDAC-11AB-AC44-A355-47A3FB60DD9D}"/>
              </a:ext>
            </a:extLst>
          </p:cNvPr>
          <p:cNvSpPr txBox="1"/>
          <p:nvPr userDrawn="1"/>
        </p:nvSpPr>
        <p:spPr>
          <a:xfrm>
            <a:off x="687761" y="879273"/>
            <a:ext cx="64753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GWOBR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98108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2F046-E3F3-4D44-93CB-F4FFA952433F}"/>
              </a:ext>
            </a:extLst>
          </p:cNvPr>
          <p:cNvSpPr txBox="1"/>
          <p:nvPr userDrawn="1"/>
        </p:nvSpPr>
        <p:spPr>
          <a:xfrm>
            <a:off x="7663069" y="6289627"/>
            <a:ext cx="485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ASESU RISG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1988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409243"/>
            <a:ext cx="100133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C6671D-8D1C-1649-911C-99CAE661D079}"/>
              </a:ext>
            </a:extLst>
          </p:cNvPr>
          <p:cNvSpPr txBox="1"/>
          <p:nvPr userDrawn="1"/>
        </p:nvSpPr>
        <p:spPr>
          <a:xfrm>
            <a:off x="6708913" y="6289627"/>
            <a:ext cx="580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7D73B4-5985-5F41-B288-D0FD22E94359}"/>
              </a:ext>
            </a:extLst>
          </p:cNvPr>
          <p:cNvSpPr/>
          <p:nvPr userDrawn="1"/>
        </p:nvSpPr>
        <p:spPr>
          <a:xfrm>
            <a:off x="462453" y="1171382"/>
            <a:ext cx="11345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tyfu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all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ostwng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dechrau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ddiogelu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tyfu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derbyn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rai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cyffredin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2E5FC8-AF68-E24E-B6BE-917CD4D0FBB5}"/>
              </a:ext>
            </a:extLst>
          </p:cNvPr>
          <p:cNvSpPr txBox="1"/>
          <p:nvPr userDrawn="1"/>
        </p:nvSpPr>
        <p:spPr>
          <a:xfrm>
            <a:off x="1118290" y="230474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CYFRANDDALIADAU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BC5768-F4CB-0F4B-9A3F-46E5D7A8ACBD}"/>
              </a:ext>
            </a:extLst>
          </p:cNvPr>
          <p:cNvCxnSpPr>
            <a:cxnSpLocks/>
          </p:cNvCxnSpPr>
          <p:nvPr userDrawn="1"/>
        </p:nvCxnSpPr>
        <p:spPr>
          <a:xfrm>
            <a:off x="1225908" y="2735843"/>
            <a:ext cx="2968405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33E69F5-6A72-5B46-BFBE-DEB0C850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31" y="2239448"/>
            <a:ext cx="599937" cy="5953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4C3448-94FB-D74C-9F3F-D5120EF782DD}"/>
              </a:ext>
            </a:extLst>
          </p:cNvPr>
          <p:cNvSpPr/>
          <p:nvPr userDrawn="1"/>
        </p:nvSpPr>
        <p:spPr>
          <a:xfrm>
            <a:off x="538230" y="2900098"/>
            <a:ext cx="76151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berchnogaeth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;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berchen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ran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ohono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cwmnïau’n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codi’r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weithredu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thyfu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cynyddu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hwnnw’n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cynyddu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100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£1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fesul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£100.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3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bellach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£2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fesul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£200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100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£100.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0A578E-79F4-764A-943C-FADD636BA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20" r="23724"/>
          <a:stretch/>
        </p:blipFill>
        <p:spPr>
          <a:xfrm>
            <a:off x="8306000" y="3031435"/>
            <a:ext cx="3451991" cy="27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1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CCD9A0-AC46-B547-A793-809EC44EFEEA}"/>
              </a:ext>
            </a:extLst>
          </p:cNvPr>
          <p:cNvSpPr/>
          <p:nvPr userDrawn="1"/>
        </p:nvSpPr>
        <p:spPr>
          <a:xfrm>
            <a:off x="463826" y="440638"/>
            <a:ext cx="515178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gall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cystal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disgwyl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gall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amrywio’n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100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£1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fesul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80c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fesul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bellach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petaech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gwerthu’ch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dim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£80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£20.</a:t>
            </a: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berchen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ddifidendau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elw’r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math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cyfunol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golofn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nesaf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),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ystyrir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tymor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hwy. 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adran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‘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Datblygu’ch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’.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B49ED-C2D2-3D4B-9A23-84AC9F7BDC44}"/>
              </a:ext>
            </a:extLst>
          </p:cNvPr>
          <p:cNvSpPr txBox="1"/>
          <p:nvPr userDrawn="1"/>
        </p:nvSpPr>
        <p:spPr>
          <a:xfrm>
            <a:off x="6676059" y="505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 CYFUNOL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3AEAB6-A2E7-F546-85CD-A85384113FF4}"/>
              </a:ext>
            </a:extLst>
          </p:cNvPr>
          <p:cNvCxnSpPr>
            <a:cxnSpLocks/>
          </p:cNvCxnSpPr>
          <p:nvPr userDrawn="1"/>
        </p:nvCxnSpPr>
        <p:spPr>
          <a:xfrm>
            <a:off x="6783677" y="937033"/>
            <a:ext cx="4209001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D59593D-86A9-E146-8A76-D7E26A406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440638"/>
            <a:ext cx="599937" cy="5953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4DCF76E-609B-9D46-8AB4-803D728E4C49}"/>
              </a:ext>
            </a:extLst>
          </p:cNvPr>
          <p:cNvSpPr/>
          <p:nvPr userDrawn="1"/>
        </p:nvSpPr>
        <p:spPr>
          <a:xfrm>
            <a:off x="6026426" y="1099673"/>
            <a:ext cx="598998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arbenigwyr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bryderu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gormod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ychydig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gwmnïau’n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bris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ostwng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opsiwn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ymddiriedolaeth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chynnal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arbenigwyr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ymddiriedolaethau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nwyddau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aur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lledaenu’r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Gelwir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cyfuniad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gwahanol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feysydd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bortffolio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portffolio’n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dechrau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gormod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ymddiriedolaeth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gydbwyso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meysydd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portffolio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hynny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bwysig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sylweddoli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cyfunol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hyd.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DB4E30-E360-684E-9697-A2260A0E5985}"/>
              </a:ext>
            </a:extLst>
          </p:cNvPr>
          <p:cNvSpPr txBox="1"/>
          <p:nvPr userDrawn="1"/>
        </p:nvSpPr>
        <p:spPr>
          <a:xfrm>
            <a:off x="6708913" y="6289627"/>
            <a:ext cx="580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1948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B49ED-C2D2-3D4B-9A23-84AC9F7BDC44}"/>
              </a:ext>
            </a:extLst>
          </p:cNvPr>
          <p:cNvSpPr txBox="1"/>
          <p:nvPr userDrawn="1"/>
        </p:nvSpPr>
        <p:spPr>
          <a:xfrm>
            <a:off x="1048716" y="416479"/>
            <a:ext cx="516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EIDDO A</a:t>
            </a:r>
            <a:b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NWYDDAU </a:t>
            </a:r>
            <a:r>
              <a:rPr lang="en-US" sz="2400" dirty="0" err="1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ERAILl</a:t>
            </a:r>
            <a:endParaRPr lang="en-US" sz="2400" dirty="0">
              <a:solidFill>
                <a:srgbClr val="A41A3E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3AEAB6-A2E7-F546-85CD-A85384113FF4}"/>
              </a:ext>
            </a:extLst>
          </p:cNvPr>
          <p:cNvCxnSpPr>
            <a:cxnSpLocks/>
          </p:cNvCxnSpPr>
          <p:nvPr userDrawn="1"/>
        </p:nvCxnSpPr>
        <p:spPr>
          <a:xfrm>
            <a:off x="1156334" y="1247476"/>
            <a:ext cx="2620536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D59593D-86A9-E146-8A76-D7E26A406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657" y="534298"/>
            <a:ext cx="599937" cy="5953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507AB9-F66C-584F-9ABC-FEA4135E307A}"/>
              </a:ext>
            </a:extLst>
          </p:cNvPr>
          <p:cNvSpPr/>
          <p:nvPr userDrawn="1"/>
        </p:nvSpPr>
        <p:spPr>
          <a:xfrm>
            <a:off x="468657" y="1392212"/>
            <a:ext cx="52861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 well gan rai pobl fuddsoddi mewn cynhyrchion go iawn fel aur a thai. Yn yr un modd â chyfranddaliadau, gall gwerth y rhain fynd i lawr yn ogystal ag i fyny. Er enghraifft, fe allech brynu tŷ sy’n werth £100,000, ond ymhen 12 mis mae’r tŷ yn cael ei ailbrisio am £98,000, sy’n golygu eich bod wedi colli £2,000 o werth yr eiddo a’r swm a daloch amdano. Bum mlynedd yn ddiweddarach, mae’r tŷ yn cael ei ailbrisio eto ac mae bellach yn werth £115,000, sy’n golygu petaech chi’n ei werthu, fe allech wneud elw o £15,000. Un broblem gyda’r rhain yw y gallant fod yn anodd eu gwerthu’n gyflym, felly nid ydynt yn dda os oes posibilrwydd y bydd arnoch angen eich arian ar frys.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E52E1C-136B-C84C-8BB1-71792AE5B470}"/>
              </a:ext>
            </a:extLst>
          </p:cNvPr>
          <p:cNvSpPr txBox="1"/>
          <p:nvPr userDrawn="1"/>
        </p:nvSpPr>
        <p:spPr>
          <a:xfrm>
            <a:off x="6696214" y="416479"/>
            <a:ext cx="516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CELF, HEN BETHAU, GWIN </a:t>
            </a:r>
          </a:p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CHEIR CLASUROL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DAE1FB-4C96-284E-BFC7-CE092D571A91}"/>
              </a:ext>
            </a:extLst>
          </p:cNvPr>
          <p:cNvCxnSpPr>
            <a:cxnSpLocks/>
          </p:cNvCxnSpPr>
          <p:nvPr userDrawn="1"/>
        </p:nvCxnSpPr>
        <p:spPr>
          <a:xfrm>
            <a:off x="6803832" y="1247476"/>
            <a:ext cx="3850916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2F3CC22-6A92-7943-90FC-F2315141F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6155" y="534298"/>
            <a:ext cx="599937" cy="5953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F87D30-EC4A-0E41-AA44-7384DB689E3A}"/>
              </a:ext>
            </a:extLst>
          </p:cNvPr>
          <p:cNvSpPr/>
          <p:nvPr userDrawn="1"/>
        </p:nvSpPr>
        <p:spPr>
          <a:xfrm>
            <a:off x="6096000" y="1397675"/>
            <a:ext cx="54433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confensiynol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gyfarwydd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farchnad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adenillion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casglwr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celf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baentiad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2011 am £500,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ddiweddarach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arwerthiant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£8,000.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bynnag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math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gall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ostwng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allan</a:t>
            </a:r>
            <a:b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ffasiwn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6440E5-AA40-6243-8980-84127C9F6220}"/>
              </a:ext>
            </a:extLst>
          </p:cNvPr>
          <p:cNvSpPr txBox="1"/>
          <p:nvPr userDrawn="1"/>
        </p:nvSpPr>
        <p:spPr>
          <a:xfrm>
            <a:off x="6708913" y="6289627"/>
            <a:ext cx="580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036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B8F5323-DCF7-E04C-9C65-CA14B872CE46}"/>
              </a:ext>
            </a:extLst>
          </p:cNvPr>
          <p:cNvSpPr/>
          <p:nvPr userDrawn="1"/>
        </p:nvSpPr>
        <p:spPr>
          <a:xfrm>
            <a:off x="2479525" y="396775"/>
            <a:ext cx="6910033" cy="5397738"/>
          </a:xfrm>
          <a:prstGeom prst="roundRect">
            <a:avLst>
              <a:gd name="adj" fmla="val 8943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C827BD-33EC-DD49-A7E5-9950CA4714C8}"/>
              </a:ext>
            </a:extLst>
          </p:cNvPr>
          <p:cNvSpPr/>
          <p:nvPr userDrawn="1"/>
        </p:nvSpPr>
        <p:spPr>
          <a:xfrm>
            <a:off x="3376314" y="677307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AAA80E-03A5-6047-89C4-83FD3684FCBF}"/>
              </a:ext>
            </a:extLst>
          </p:cNvPr>
          <p:cNvCxnSpPr>
            <a:cxnSpLocks/>
          </p:cNvCxnSpPr>
          <p:nvPr userDrawn="1"/>
        </p:nvCxnSpPr>
        <p:spPr>
          <a:xfrm>
            <a:off x="2858604" y="1295646"/>
            <a:ext cx="3850309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9E885D4E-155A-9643-80E8-B751B0FF5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2441" y="607516"/>
            <a:ext cx="620937" cy="6157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8BE26E-5B00-1A47-B068-BAEE80B66DE2}"/>
              </a:ext>
            </a:extLst>
          </p:cNvPr>
          <p:cNvSpPr/>
          <p:nvPr userDrawn="1"/>
        </p:nvSpPr>
        <p:spPr>
          <a:xfrm>
            <a:off x="2802441" y="150381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Nid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buddsoddwyr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eisiau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rhoi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mathau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penodol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fusnesau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resymau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moesegol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Gallwch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fuddsoddi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cronfeydd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“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moesegol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”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erbyn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rhain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osgoi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cwmnïau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ymwneud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dyweder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gwneud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sigaréts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alcohol,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arfau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gynhyrchion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niwclear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Mae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pobl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eraill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cwmnïau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datblygu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technegau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ynni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adnewyddadwy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ailgylchu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Mae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cronfeydd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cwmnïau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fegan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hyd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oed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osgoi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beth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ymwneud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chig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gynhyrchion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anifeiliaid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8AB68-76C9-7F47-8C64-3DD46DA1F8B0}"/>
              </a:ext>
            </a:extLst>
          </p:cNvPr>
          <p:cNvSpPr txBox="1"/>
          <p:nvPr userDrawn="1"/>
        </p:nvSpPr>
        <p:spPr>
          <a:xfrm>
            <a:off x="6708913" y="6289627"/>
            <a:ext cx="580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2122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4B1E7-A31B-E140-84DE-B19F90A06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6025" y="29816"/>
            <a:ext cx="6550615" cy="6094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2CD64-3B11-FC4A-9282-DA74AB9983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0537" y="991981"/>
            <a:ext cx="1238850" cy="12244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DA1664-C995-904A-9499-24B03680C7E5}"/>
              </a:ext>
            </a:extLst>
          </p:cNvPr>
          <p:cNvSpPr txBox="1"/>
          <p:nvPr userDrawn="1"/>
        </p:nvSpPr>
        <p:spPr>
          <a:xfrm>
            <a:off x="3588027" y="694128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78453D-8B13-C541-BBBF-02B1F41B8DDF}"/>
              </a:ext>
            </a:extLst>
          </p:cNvPr>
          <p:cNvCxnSpPr>
            <a:cxnSpLocks/>
          </p:cNvCxnSpPr>
          <p:nvPr userDrawn="1"/>
        </p:nvCxnSpPr>
        <p:spPr>
          <a:xfrm>
            <a:off x="3682353" y="1207688"/>
            <a:ext cx="2413647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A04D07D-E653-5A45-B383-0A55E74D3FAB}"/>
              </a:ext>
            </a:extLst>
          </p:cNvPr>
          <p:cNvSpPr/>
          <p:nvPr userDrawn="1"/>
        </p:nvSpPr>
        <p:spPr>
          <a:xfrm>
            <a:off x="3588027" y="1295361"/>
            <a:ext cx="50945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Esboniwch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pam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pobl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penderfynu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mentro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fuddsoddi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lle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cadw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harian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cyfrif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cynilo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Sut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cyfunol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ceisio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lleihau’r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fuddsoddwyr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Beth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o’r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risgiau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gysylltiedig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eiddo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4. Pan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llawer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newid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marchnadoedd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nwyddau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aur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tueddu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gynyddu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Pam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ydych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chi’n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bod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digwydd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dirty="0">
              <a:solidFill>
                <a:srgbClr val="A41A3D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466E5-F807-5544-B567-05B15249C9DF}"/>
              </a:ext>
            </a:extLst>
          </p:cNvPr>
          <p:cNvSpPr txBox="1"/>
          <p:nvPr userDrawn="1"/>
        </p:nvSpPr>
        <p:spPr>
          <a:xfrm>
            <a:off x="6708913" y="6289627"/>
            <a:ext cx="580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4785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C6A75-0B31-4C4E-AE6C-78C2EA7D77DE}"/>
              </a:ext>
            </a:extLst>
          </p:cNvPr>
          <p:cNvSpPr txBox="1"/>
          <p:nvPr userDrawn="1"/>
        </p:nvSpPr>
        <p:spPr>
          <a:xfrm>
            <a:off x="6708913" y="6289627"/>
            <a:ext cx="580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515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409243"/>
            <a:ext cx="100133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9323B5-6B70-1949-AA4B-D3F8AFC1D9FB}"/>
              </a:ext>
            </a:extLst>
          </p:cNvPr>
          <p:cNvSpPr/>
          <p:nvPr userDrawn="1"/>
        </p:nvSpPr>
        <p:spPr>
          <a:xfrm>
            <a:off x="533399" y="1201463"/>
            <a:ext cx="10976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weithgaredd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arwain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golli.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hapchwarae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loteri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uchel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math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tebygolrwydd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golli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lawer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Dyna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diwydiant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dderbyn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gweithgareddau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sectorau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B10A0-77CF-4844-B72A-252A6FCCDFB9}"/>
              </a:ext>
            </a:extLst>
          </p:cNvPr>
          <p:cNvSpPr/>
          <p:nvPr userDrawn="1"/>
        </p:nvSpPr>
        <p:spPr>
          <a:xfrm>
            <a:off x="533399" y="3100525"/>
            <a:ext cx="10668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Arcedau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oedolion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teuluoedd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bwci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Bingo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fingo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Casino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casino)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Loterïau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rafflau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tombola,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swîp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Peiriannau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hapchwarae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peiriannau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ffrwythau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terfynellau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ods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tafarnau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siopau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chasinos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grwpiau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ffrindiau’n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chwarae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cardiau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gartref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5EB3F-AA19-B24B-AEB1-F2AB744338E3}"/>
              </a:ext>
            </a:extLst>
          </p:cNvPr>
          <p:cNvSpPr txBox="1"/>
          <p:nvPr userDrawn="1"/>
        </p:nvSpPr>
        <p:spPr>
          <a:xfrm>
            <a:off x="8080513" y="6289627"/>
            <a:ext cx="44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GAMBLO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8081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C34FDE-2F5B-8F4A-B11F-22CC673B0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633"/>
          <a:stretch/>
        </p:blipFill>
        <p:spPr>
          <a:xfrm>
            <a:off x="-7475" y="0"/>
            <a:ext cx="641574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2B3573-A949-FE47-A01B-BFCB9F37ECDA}"/>
              </a:ext>
            </a:extLst>
          </p:cNvPr>
          <p:cNvSpPr/>
          <p:nvPr userDrawn="1"/>
        </p:nvSpPr>
        <p:spPr>
          <a:xfrm>
            <a:off x="6763292" y="376897"/>
            <a:ext cx="5034456" cy="5397738"/>
          </a:xfrm>
          <a:prstGeom prst="roundRect">
            <a:avLst>
              <a:gd name="adj" fmla="val 8943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3950AD-AB5F-A34C-AC46-B0B8254F1A53}"/>
              </a:ext>
            </a:extLst>
          </p:cNvPr>
          <p:cNvSpPr/>
          <p:nvPr userDrawn="1"/>
        </p:nvSpPr>
        <p:spPr>
          <a:xfrm>
            <a:off x="7660080" y="657429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3F29CD-F1E1-0244-B90B-4DE149127E37}"/>
              </a:ext>
            </a:extLst>
          </p:cNvPr>
          <p:cNvCxnSpPr>
            <a:cxnSpLocks/>
          </p:cNvCxnSpPr>
          <p:nvPr userDrawn="1"/>
        </p:nvCxnSpPr>
        <p:spPr>
          <a:xfrm>
            <a:off x="7142370" y="1275768"/>
            <a:ext cx="3840369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299641E-3523-FF4B-BA1D-FDA7647DC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6207" y="587638"/>
            <a:ext cx="620937" cy="6157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278F2E-6698-D140-84B1-6443EF76D933}"/>
              </a:ext>
            </a:extLst>
          </p:cNvPr>
          <p:cNvSpPr/>
          <p:nvPr userDrawn="1"/>
        </p:nvSpPr>
        <p:spPr>
          <a:xfrm>
            <a:off x="7086207" y="1491211"/>
            <a:ext cx="42675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 math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mwyaf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cyffredin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gamblo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Deyrnas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Unedig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yw’r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Loteri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Genedlaethol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Mae 30% o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bobl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dros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18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oed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cymryd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ynddi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er bod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tebygolrwydd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ennill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jacpot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tua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1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45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miliwn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!</a:t>
            </a:r>
          </a:p>
          <a:p>
            <a:endParaRPr lang="en-GB" b="1" dirty="0">
              <a:solidFill>
                <a:srgbClr val="FFFFFF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Ffynhonnell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Arolwg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Comisiwn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Gamblo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2019</a:t>
            </a:r>
          </a:p>
          <a:p>
            <a:endParaRPr lang="en-GB" dirty="0">
              <a:solidFill>
                <a:srgbClr val="FFFFFF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CD9E96-9D08-A746-B2D6-B1B1C957253B}"/>
              </a:ext>
            </a:extLst>
          </p:cNvPr>
          <p:cNvSpPr txBox="1"/>
          <p:nvPr userDrawn="1"/>
        </p:nvSpPr>
        <p:spPr>
          <a:xfrm>
            <a:off x="8080513" y="6289627"/>
            <a:ext cx="44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GAMBLO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2480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6D52D-D96F-A746-8303-AD7DE1DF9798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D7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2870E-910B-164B-ABF2-7FF1D7BFBAF1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50EC7-9FB4-B744-8995-3CC391565007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81397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CEE792B-55E9-6041-B0DC-49DBE6153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312" y="384364"/>
            <a:ext cx="581851" cy="5781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A29845-249E-6B4B-91BF-4C247EA9F232}"/>
              </a:ext>
            </a:extLst>
          </p:cNvPr>
          <p:cNvSpPr/>
          <p:nvPr userDrawn="1"/>
        </p:nvSpPr>
        <p:spPr>
          <a:xfrm>
            <a:off x="506313" y="1030653"/>
            <a:ext cx="55002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Morgan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£50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ben-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eisiau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chwarae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hoff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gêm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bêl-droed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gyfrifiadurol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bwriadu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chwaraewyr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£10,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gweld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bwndel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cudd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cynnwys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tri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chwaraewr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hap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pris.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penderfynu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bwndel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siawns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tri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chwaraewyr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bris un,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siomedig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hynny’n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digwydd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Morgan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penderfynu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gweddill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pen-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bedwar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bwndel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cudd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iddynt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gynnwys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chwaraewyr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siomedig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chwaraewyr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heisiau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£50.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pethau’n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cafodd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ffrind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chwaraewyr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bwndel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3709E-8DE9-1A47-921E-42A10B0EF21F}"/>
              </a:ext>
            </a:extLst>
          </p:cNvPr>
          <p:cNvSpPr/>
          <p:nvPr userDrawn="1"/>
        </p:nvSpPr>
        <p:spPr>
          <a:xfrm>
            <a:off x="6225489" y="424045"/>
            <a:ext cx="55002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mam Morgan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oherwydd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gwastraffu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pen-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dywedodd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gamblo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fwndeli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cudd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parau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trafodwch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canlynol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barn chi,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gamblo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ateb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Beth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posibl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ifanc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chwarae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fwndeli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cudd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Morgan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tebygol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gamblo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dyfodol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sail y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canlyniad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4.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Morgan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wyth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chwaraewyr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fwndeli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cudd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byddai’n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tebygol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gamblo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dyfodol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5.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debygrwydd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bwndeli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cudd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mathau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eraill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gamblo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ateb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5DCDCD-AD1C-FC40-897A-47659E5068CC}"/>
              </a:ext>
            </a:extLst>
          </p:cNvPr>
          <p:cNvSpPr txBox="1"/>
          <p:nvPr userDrawn="1"/>
        </p:nvSpPr>
        <p:spPr>
          <a:xfrm>
            <a:off x="8080513" y="6289627"/>
            <a:ext cx="44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GAMBLO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1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409243"/>
            <a:ext cx="10013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C6671D-8D1C-1649-911C-99CAE661D079}"/>
              </a:ext>
            </a:extLst>
          </p:cNvPr>
          <p:cNvSpPr txBox="1"/>
          <p:nvPr userDrawn="1"/>
        </p:nvSpPr>
        <p:spPr>
          <a:xfrm>
            <a:off x="7832035" y="6289627"/>
            <a:ext cx="4682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CYNNWYS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B815F-F2D6-2846-926B-26E54CF9936E}"/>
              </a:ext>
            </a:extLst>
          </p:cNvPr>
          <p:cNvSpPr txBox="1"/>
          <p:nvPr userDrawn="1"/>
        </p:nvSpPr>
        <p:spPr>
          <a:xfrm>
            <a:off x="495583" y="1165039"/>
            <a:ext cx="110324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2" action="ppaction://hlinksldjump"/>
              </a:rPr>
              <a:t>Mathau o risg ariannol bersonol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  <a:hlinkClick r:id="rId3" action="ppaction://hlinksldjump"/>
            </a:endParaRPr>
          </a:p>
          <a:p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 action="ppaction://hlinksldjump"/>
              </a:rPr>
              <a:t>Aggwedau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 action="ppaction://hlinksldjump"/>
              </a:rPr>
              <a:t> at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 action="ppaction://hlinksldjump"/>
              </a:rPr>
              <a:t>risg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5" action="ppaction://hlinksldjump"/>
              </a:rPr>
              <a:t>Asesu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5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5" action="ppaction://hlinksldjump"/>
              </a:rPr>
              <a:t>risg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6" action="ppaction://hlinksldjump"/>
              </a:rPr>
              <a:t>Buddsoddiadau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7" action="ppaction://hlinksldjump"/>
              </a:rPr>
              <a:t>Gamblo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8" action="ppaction://hlinksldjump"/>
              </a:rPr>
              <a:t>Cymryd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8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8" action="ppaction://hlinksldjump"/>
              </a:rPr>
              <a:t>risgiau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8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8" action="ppaction://hlinksldjump"/>
              </a:rPr>
              <a:t>ariannol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9" action="ppaction://hlinksldjump"/>
              </a:rPr>
              <a:t>Diogelu’ch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9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9" action="ppaction://hlinksldjump"/>
              </a:rPr>
              <a:t>hun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0" action="ppaction://hlinksldjump"/>
              </a:rPr>
              <a:t>Mathau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0" action="ppaction://hlinksldjump"/>
              </a:rPr>
              <a:t> o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0" action="ppaction://hlinksldjump"/>
              </a:rPr>
              <a:t>yswiriant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1" action="ppaction://hlinksldjump"/>
              </a:rPr>
              <a:t>Diogelu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1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1" action="ppaction://hlinksldjump"/>
              </a:rPr>
              <a:t>rhag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1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1" action="ppaction://hlinksldjump"/>
              </a:rPr>
              <a:t>risg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1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1" action="ppaction://hlinksldjump"/>
              </a:rPr>
              <a:t>ariannol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2" action="ppaction://hlinksldjump"/>
              </a:rPr>
              <a:t>Beth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2" action="ppaction://hlinksldjump"/>
              </a:rPr>
              <a:t>ydych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2" action="ppaction://hlinksldjump"/>
              </a:rPr>
              <a:t> chi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2" action="ppaction://hlinksldjump"/>
              </a:rPr>
              <a:t>wedi’I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2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2" action="ppaction://hlinksldjump"/>
              </a:rPr>
              <a:t>ddysgu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2" action="ppaction://hlinksldjump"/>
              </a:rPr>
              <a:t>?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3" action="ppaction://hlinksldjump"/>
              </a:rPr>
              <a:t>Datblygu’ch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3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3" action="ppaction://hlinksldjump"/>
              </a:rPr>
              <a:t>gwybodaeth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8503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B49ED-C2D2-3D4B-9A23-84AC9F7BDC44}"/>
              </a:ext>
            </a:extLst>
          </p:cNvPr>
          <p:cNvSpPr txBox="1"/>
          <p:nvPr userDrawn="1"/>
        </p:nvSpPr>
        <p:spPr>
          <a:xfrm>
            <a:off x="1058655" y="490930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ARIAN CYFRED CRYPTO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3AEAB6-A2E7-F546-85CD-A85384113FF4}"/>
              </a:ext>
            </a:extLst>
          </p:cNvPr>
          <p:cNvCxnSpPr>
            <a:cxnSpLocks/>
          </p:cNvCxnSpPr>
          <p:nvPr userDrawn="1"/>
        </p:nvCxnSpPr>
        <p:spPr>
          <a:xfrm>
            <a:off x="1166274" y="937801"/>
            <a:ext cx="3405726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D59593D-86A9-E146-8A76-D7E26A406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657" y="415028"/>
            <a:ext cx="599937" cy="5953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2CD4-5561-724E-B925-B536A2E6327A}"/>
              </a:ext>
            </a:extLst>
          </p:cNvPr>
          <p:cNvSpPr/>
          <p:nvPr userDrawn="1"/>
        </p:nvSpPr>
        <p:spPr>
          <a:xfrm>
            <a:off x="468657" y="1155121"/>
            <a:ext cx="516571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crypto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rhithwir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ddigidol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gynhyrchu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rwydwaith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cyhoeddus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hytrach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lywodraeth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cryptograffeg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taliadau’n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hanfon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derbyn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ddiogel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Gellir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cynhyrchion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dderbyn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siopau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gyffredinol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Un math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adnabyddus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crypto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Bitcoin.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crypto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storio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waled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ddigidol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gyfrifiadur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gellir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drosglwyddo’n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electronig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waledi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crypto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anwadal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uchel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reoleiddio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llywodraeth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diwydiant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cyllid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B19630-970E-4349-940E-D6FFC3B5C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433"/>
          <a:stretch/>
        </p:blipFill>
        <p:spPr>
          <a:xfrm>
            <a:off x="5903842" y="-1"/>
            <a:ext cx="6308035" cy="62169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999438-60F2-D441-BD26-209E8F45D2DE}"/>
              </a:ext>
            </a:extLst>
          </p:cNvPr>
          <p:cNvSpPr txBox="1"/>
          <p:nvPr userDrawn="1"/>
        </p:nvSpPr>
        <p:spPr>
          <a:xfrm>
            <a:off x="8080513" y="6289627"/>
            <a:ext cx="443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GAMBLO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510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6D52D-D96F-A746-8303-AD7DE1DF9798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D7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2870E-910B-164B-ABF2-7FF1D7BFBAF1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50EC7-9FB4-B744-8995-3CC391565007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81397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CEE792B-55E9-6041-B0DC-49DBE6153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312" y="384364"/>
            <a:ext cx="581851" cy="5781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FB6C54-C7CA-9543-8EB2-74AC143915CE}"/>
              </a:ext>
            </a:extLst>
          </p:cNvPr>
          <p:cNvSpPr/>
          <p:nvPr userDrawn="1"/>
        </p:nvSpPr>
        <p:spPr>
          <a:xfrm>
            <a:off x="533399" y="1058933"/>
            <a:ext cx="111152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Sandeep a Noor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gilydd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5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£5,000.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0.5% o log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flwyddyn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adenillion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ystyried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tri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opsiwn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ED0A21-F76D-0242-AC55-1E6AF23AD5DF}"/>
              </a:ext>
            </a:extLst>
          </p:cNvPr>
          <p:cNvSpPr/>
          <p:nvPr userDrawn="1"/>
        </p:nvSpPr>
        <p:spPr>
          <a:xfrm>
            <a:off x="506312" y="2101194"/>
            <a:ext cx="54472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Opsiwn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A: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pedwar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cwmnïau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mwyaf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Gyfnewidfa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Stoc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Llundain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prisiau’r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codi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10%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gyfartaledd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2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flynedd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ddiwethaf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Opsiwn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B: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sefydlog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gwarantu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adenillion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ffurf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2% o log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flynedd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golli’r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fyddent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y 2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flynedd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phetai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cynyddu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fyddent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elwa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gynnyrch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gwahanol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  <a:b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b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endParaRPr lang="en-GB" b="0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9215C3-3D31-6A4A-AD4F-7FFE86ECF279}"/>
              </a:ext>
            </a:extLst>
          </p:cNvPr>
          <p:cNvSpPr/>
          <p:nvPr userDrawn="1"/>
        </p:nvSpPr>
        <p:spPr>
          <a:xfrm>
            <a:off x="6031395" y="2078711"/>
            <a:ext cx="53224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Opsiwn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 </a:t>
            </a:r>
            <a:b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rhywfaint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cyfred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crypto,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cynyddodd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480%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llynedd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Dydyn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cyfred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crypto,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clywed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amdano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059BB-D349-8141-B655-1B86F57BB14B}"/>
              </a:ext>
            </a:extLst>
          </p:cNvPr>
          <p:cNvSpPr txBox="1"/>
          <p:nvPr userDrawn="1"/>
        </p:nvSpPr>
        <p:spPr>
          <a:xfrm>
            <a:off x="5049078" y="6289627"/>
            <a:ext cx="7465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CYMRYD RISGIAU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8920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6D52D-D96F-A746-8303-AD7DE1DF9798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D7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4A687-B76D-D441-80B3-A9A20A07720A}"/>
              </a:ext>
            </a:extLst>
          </p:cNvPr>
          <p:cNvSpPr/>
          <p:nvPr userDrawn="1"/>
        </p:nvSpPr>
        <p:spPr>
          <a:xfrm>
            <a:off x="533399" y="516378"/>
            <a:ext cx="11095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dirty="0">
              <a:solidFill>
                <a:srgbClr val="002F3B"/>
              </a:solidFill>
              <a:effectLst/>
              <a:latin typeface="Swiss 721 SWA" panose="020B0504020202020204" pitchFamily="34" charset="0"/>
              <a:cs typeface="Futura" panose="020B0602020204020303" pitchFamily="34" charset="-79"/>
            </a:endParaRPr>
          </a:p>
          <a:p>
            <a:pPr marL="342900" indent="-342900">
              <a:buAutoNum type="arabicPeriod"/>
            </a:pP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Pa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opsiwn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fyddech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chi’n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cynghori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Sandeep a Noor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i’w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ddewis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pPr marL="342900" indent="-342900">
              <a:buAutoNum type="arabicPeriod"/>
            </a:pPr>
            <a:endParaRPr lang="en-GB" b="0" dirty="0">
              <a:solidFill>
                <a:srgbClr val="002F3B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A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oes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ychwanegol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hoffech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gofyn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Sandeep a Noor?</a:t>
            </a:r>
          </a:p>
          <a:p>
            <a:endParaRPr lang="en-GB" b="0" dirty="0">
              <a:solidFill>
                <a:srgbClr val="002F3B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A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allech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awgrymu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ddatrysiadau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eraill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iddynt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0" dirty="0">
              <a:solidFill>
                <a:srgbClr val="002F3B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Gallwch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ddysgu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mwy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ddewisiadau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Sandeep a Noor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adran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‘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gwybodaeth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’.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B4ECFF-5929-EF4C-9DF3-716DC3C3FBA2}"/>
              </a:ext>
            </a:extLst>
          </p:cNvPr>
          <p:cNvSpPr txBox="1"/>
          <p:nvPr userDrawn="1"/>
        </p:nvSpPr>
        <p:spPr>
          <a:xfrm>
            <a:off x="5049078" y="6289627"/>
            <a:ext cx="7465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CYMRYD RISGIAU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1816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B49ED-C2D2-3D4B-9A23-84AC9F7BDC44}"/>
              </a:ext>
            </a:extLst>
          </p:cNvPr>
          <p:cNvSpPr txBox="1"/>
          <p:nvPr userDrawn="1"/>
        </p:nvSpPr>
        <p:spPr>
          <a:xfrm>
            <a:off x="1058655" y="490930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GWOBRAU ERAILL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3AEAB6-A2E7-F546-85CD-A85384113FF4}"/>
              </a:ext>
            </a:extLst>
          </p:cNvPr>
          <p:cNvCxnSpPr>
            <a:cxnSpLocks/>
          </p:cNvCxnSpPr>
          <p:nvPr userDrawn="1"/>
        </p:nvCxnSpPr>
        <p:spPr>
          <a:xfrm>
            <a:off x="1166274" y="937801"/>
            <a:ext cx="2570839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D59593D-86A9-E146-8A76-D7E26A406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657" y="415028"/>
            <a:ext cx="599937" cy="5953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1EDBE3-CDCB-3F41-A9B6-0F3766D642DA}"/>
              </a:ext>
            </a:extLst>
          </p:cNvPr>
          <p:cNvSpPr/>
          <p:nvPr userDrawn="1"/>
        </p:nvSpPr>
        <p:spPr>
          <a:xfrm>
            <a:off x="468657" y="1155121"/>
            <a:ext cx="11269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mentro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siawns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gwobr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ddewis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resymau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A88C-C01E-EA42-A30B-0BDBBFAB2DD0}"/>
              </a:ext>
            </a:extLst>
          </p:cNvPr>
          <p:cNvSpPr/>
          <p:nvPr userDrawn="1"/>
        </p:nvSpPr>
        <p:spPr>
          <a:xfrm>
            <a:off x="468657" y="1960297"/>
            <a:ext cx="50873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1.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Gwell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fyw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gynyddu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hincwm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galluogi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wella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2.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Boddhad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Er bod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dibynnu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gynghorydd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cymwysedig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ddewis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mwynhau’r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her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geisio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hynny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hunain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Fe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fwynhau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cadw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golwg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prisiau’r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newid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effeithio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b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endParaRPr lang="en-GB" b="0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C0DAAE-BFA2-CC40-B65E-E9599566F03C}"/>
              </a:ext>
            </a:extLst>
          </p:cNvPr>
          <p:cNvSpPr/>
          <p:nvPr userDrawn="1"/>
        </p:nvSpPr>
        <p:spPr>
          <a:xfrm>
            <a:off x="6095999" y="1938537"/>
            <a:ext cx="56273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3.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Boddhad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moesol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posibl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buddsoddwyr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moesegol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derbyn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gwobr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is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gymharu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anfoesegol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rheswm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hoffi’r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moesol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helpu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cwmnïau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nodau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amcanion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cefnogi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1E2447-BC61-E240-B2C0-F6B4B2F9B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2267"/>
          <a:stretch/>
        </p:blipFill>
        <p:spPr>
          <a:xfrm>
            <a:off x="6153217" y="4043204"/>
            <a:ext cx="5512905" cy="17543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67CDF8-3A56-5E49-BE04-8450B62DBE0C}"/>
              </a:ext>
            </a:extLst>
          </p:cNvPr>
          <p:cNvSpPr txBox="1"/>
          <p:nvPr userDrawn="1"/>
        </p:nvSpPr>
        <p:spPr>
          <a:xfrm>
            <a:off x="5049078" y="6289627"/>
            <a:ext cx="7465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CYMRYD RISGIAU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84106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409243"/>
            <a:ext cx="109761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CANLYNIADAU NEGYDDOL POSIBL CYMRYD RISGIAU ARIANNOL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C6862-0C0A-C341-A066-D91C4484AFB7}"/>
              </a:ext>
            </a:extLst>
          </p:cNvPr>
          <p:cNvSpPr/>
          <p:nvPr userDrawn="1"/>
        </p:nvSpPr>
        <p:spPr>
          <a:xfrm>
            <a:off x="533400" y="1764700"/>
            <a:ext cx="10905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canlyniad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ansicr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gadarnhaol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negyddol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ganlyniadau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posibl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gorffen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negyddol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96723-17D8-8B45-AA6D-56F97B6CE7D0}"/>
              </a:ext>
            </a:extLst>
          </p:cNvPr>
          <p:cNvSpPr txBox="1"/>
          <p:nvPr userDrawn="1"/>
        </p:nvSpPr>
        <p:spPr>
          <a:xfrm>
            <a:off x="1118290" y="2621060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IECHYD A LLES </a:t>
            </a:r>
            <a:r>
              <a:rPr lang="en-US" sz="2400" dirty="0" err="1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MEDDYLIOl</a:t>
            </a:r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CA4177-3A65-614A-8A5C-40804797788D}"/>
              </a:ext>
            </a:extLst>
          </p:cNvPr>
          <p:cNvCxnSpPr>
            <a:cxnSpLocks/>
          </p:cNvCxnSpPr>
          <p:nvPr userDrawn="1"/>
        </p:nvCxnSpPr>
        <p:spPr>
          <a:xfrm>
            <a:off x="1215969" y="3082726"/>
            <a:ext cx="3878870" cy="18917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77655F6-A8A7-F447-B16C-565063763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31" y="2555767"/>
            <a:ext cx="599937" cy="5953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8E4F82-5AA7-E640-9328-BCF2E4756350}"/>
              </a:ext>
            </a:extLst>
          </p:cNvPr>
          <p:cNvSpPr txBox="1"/>
          <p:nvPr userDrawn="1"/>
        </p:nvSpPr>
        <p:spPr>
          <a:xfrm>
            <a:off x="7095020" y="2621060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HANES CREDYD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5938CD-CF3D-B549-A9A8-D9E50FE09280}"/>
              </a:ext>
            </a:extLst>
          </p:cNvPr>
          <p:cNvCxnSpPr>
            <a:cxnSpLocks/>
          </p:cNvCxnSpPr>
          <p:nvPr userDrawn="1"/>
        </p:nvCxnSpPr>
        <p:spPr>
          <a:xfrm>
            <a:off x="7202638" y="3052162"/>
            <a:ext cx="2378683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0D504B7-4E48-6341-B7BC-B2E6D43DA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14961" y="2555767"/>
            <a:ext cx="599937" cy="5953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EFE14-35C8-3B45-89BA-7597CB65369D}"/>
              </a:ext>
            </a:extLst>
          </p:cNvPr>
          <p:cNvSpPr/>
          <p:nvPr userDrawn="1"/>
        </p:nvSpPr>
        <p:spPr>
          <a:xfrm>
            <a:off x="533400" y="3278935"/>
            <a:ext cx="57506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colledion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posibl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pryder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straen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ddifrifol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iechyd.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arwain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ddiwrnodau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ffwrdd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ymddygiad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tuag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deulu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Canfu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arolwg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gynhaliwyd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Arian ac Iechyd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Meddwl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phroblemau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ddwywaith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mor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debygol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ddatblygu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iselder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difrifol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hynny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trafferthion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EC91E1-6D05-CB43-8B6F-2AC4DBAF6E7D}"/>
              </a:ext>
            </a:extLst>
          </p:cNvPr>
          <p:cNvSpPr/>
          <p:nvPr userDrawn="1"/>
        </p:nvSpPr>
        <p:spPr>
          <a:xfrm>
            <a:off x="6453808" y="3260556"/>
            <a:ext cx="51657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biliau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gontractau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e.e.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adlewyrchu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9F4074-0F55-EB40-B2B9-9BF4A62AABA3}"/>
              </a:ext>
            </a:extLst>
          </p:cNvPr>
          <p:cNvSpPr txBox="1"/>
          <p:nvPr userDrawn="1"/>
        </p:nvSpPr>
        <p:spPr>
          <a:xfrm>
            <a:off x="5049078" y="6289627"/>
            <a:ext cx="7465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CYMRYD RISGIAU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92520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37124D3-2AE5-6F4B-86DB-8294A631F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155" r="25855"/>
          <a:stretch/>
        </p:blipFill>
        <p:spPr>
          <a:xfrm>
            <a:off x="6033052" y="0"/>
            <a:ext cx="6168887" cy="623700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E4F82-5AA7-E640-9328-BCF2E4756350}"/>
              </a:ext>
            </a:extLst>
          </p:cNvPr>
          <p:cNvSpPr txBox="1"/>
          <p:nvPr userDrawn="1"/>
        </p:nvSpPr>
        <p:spPr>
          <a:xfrm>
            <a:off x="1118290" y="484147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METHDALIAD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5938CD-CF3D-B549-A9A8-D9E50FE09280}"/>
              </a:ext>
            </a:extLst>
          </p:cNvPr>
          <p:cNvCxnSpPr>
            <a:cxnSpLocks/>
          </p:cNvCxnSpPr>
          <p:nvPr userDrawn="1"/>
        </p:nvCxnSpPr>
        <p:spPr>
          <a:xfrm>
            <a:off x="1225908" y="915249"/>
            <a:ext cx="1994370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0D504B7-4E48-6341-B7BC-B2E6D43DA7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231" y="418854"/>
            <a:ext cx="599937" cy="595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B40733-96B4-F649-8A83-2B46B7DF341C}"/>
              </a:ext>
            </a:extLst>
          </p:cNvPr>
          <p:cNvSpPr/>
          <p:nvPr userDrawn="1"/>
        </p:nvSpPr>
        <p:spPr>
          <a:xfrm>
            <a:off x="533400" y="1090548"/>
            <a:ext cx="54300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cymaint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dyledion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presennol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bosibl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fethdal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werthu’ch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cartref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eitemau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galwedigaethau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lawer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963B7-38E0-1445-836F-E3A39D4DCE2A}"/>
              </a:ext>
            </a:extLst>
          </p:cNvPr>
          <p:cNvSpPr txBox="1"/>
          <p:nvPr userDrawn="1"/>
        </p:nvSpPr>
        <p:spPr>
          <a:xfrm>
            <a:off x="1118290" y="371656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FFORDD O FYW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A25528-019B-3148-B96E-552EDDDAE4C9}"/>
              </a:ext>
            </a:extLst>
          </p:cNvPr>
          <p:cNvCxnSpPr>
            <a:cxnSpLocks/>
          </p:cNvCxnSpPr>
          <p:nvPr userDrawn="1"/>
        </p:nvCxnSpPr>
        <p:spPr>
          <a:xfrm>
            <a:off x="1225908" y="4147664"/>
            <a:ext cx="2355492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A4383E8-EC40-4C43-9E53-1CCA382267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231" y="3651269"/>
            <a:ext cx="599937" cy="5953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2A9EBC-2F5A-0049-AFB2-B650CFC6139A}"/>
              </a:ext>
            </a:extLst>
          </p:cNvPr>
          <p:cNvSpPr/>
          <p:nvPr userDrawn="1"/>
        </p:nvSpPr>
        <p:spPr>
          <a:xfrm>
            <a:off x="533400" y="4301872"/>
            <a:ext cx="50325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wobrwyon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posibl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methu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ddioddef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A7F8E-FC84-CD41-AF2F-A2CC9611D0F2}"/>
              </a:ext>
            </a:extLst>
          </p:cNvPr>
          <p:cNvSpPr txBox="1"/>
          <p:nvPr userDrawn="1"/>
        </p:nvSpPr>
        <p:spPr>
          <a:xfrm>
            <a:off x="5049078" y="6289627"/>
            <a:ext cx="7465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CYMRYD RISGIAU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5135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A090E0-5ADF-7A47-AEA4-F96C6286D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6025" y="186220"/>
            <a:ext cx="6550615" cy="56797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58E3B0-14B5-9C45-8671-9ADC2562A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0537" y="991981"/>
            <a:ext cx="1238850" cy="12244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D5B5BD-38E2-7248-91C3-4C718BF36DD9}"/>
              </a:ext>
            </a:extLst>
          </p:cNvPr>
          <p:cNvSpPr txBox="1"/>
          <p:nvPr userDrawn="1"/>
        </p:nvSpPr>
        <p:spPr>
          <a:xfrm>
            <a:off x="3588027" y="892908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9D30AF-0C34-9C4F-92D3-F2D96DE2B865}"/>
              </a:ext>
            </a:extLst>
          </p:cNvPr>
          <p:cNvCxnSpPr>
            <a:cxnSpLocks/>
          </p:cNvCxnSpPr>
          <p:nvPr userDrawn="1"/>
        </p:nvCxnSpPr>
        <p:spPr>
          <a:xfrm>
            <a:off x="3682353" y="1406468"/>
            <a:ext cx="2413647" cy="966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551E5ED-2C1D-1A49-A3C4-606105A2C02D}"/>
              </a:ext>
            </a:extLst>
          </p:cNvPr>
          <p:cNvSpPr/>
          <p:nvPr userDrawn="1"/>
        </p:nvSpPr>
        <p:spPr>
          <a:xfrm>
            <a:off x="3596128" y="1604203"/>
            <a:ext cx="49018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Esboniwch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pam y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gallai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cyfred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crypto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ystyried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Heblaw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wobr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pa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wobr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arall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buddsoddwyr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moesegol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chael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Ysgrifennwch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frawddeg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disgrifio’r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berthynas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rhwng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gwobr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CF80A-AC9A-5D49-85DA-6AB23290FCFA}"/>
              </a:ext>
            </a:extLst>
          </p:cNvPr>
          <p:cNvSpPr txBox="1"/>
          <p:nvPr userDrawn="1"/>
        </p:nvSpPr>
        <p:spPr>
          <a:xfrm>
            <a:off x="5049078" y="6289627"/>
            <a:ext cx="7465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CYMRYD RISGIAU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6650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349609"/>
            <a:ext cx="109761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 YN </a:t>
            </a:r>
          </a:p>
          <a:p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ERBYN RISG </a:t>
            </a:r>
            <a:r>
              <a:rPr lang="en-GB" sz="4000" b="1" dirty="0" err="1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 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96723-17D8-8B45-AA6D-56F97B6CE7D0}"/>
              </a:ext>
            </a:extLst>
          </p:cNvPr>
          <p:cNvSpPr txBox="1"/>
          <p:nvPr userDrawn="1"/>
        </p:nvSpPr>
        <p:spPr>
          <a:xfrm>
            <a:off x="1118290" y="2183740"/>
            <a:ext cx="516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DEALL EICH AGWEDD</a:t>
            </a:r>
            <a:b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 RISG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CA4177-3A65-614A-8A5C-40804797788D}"/>
              </a:ext>
            </a:extLst>
          </p:cNvPr>
          <p:cNvCxnSpPr>
            <a:cxnSpLocks/>
          </p:cNvCxnSpPr>
          <p:nvPr userDrawn="1"/>
        </p:nvCxnSpPr>
        <p:spPr>
          <a:xfrm>
            <a:off x="1225908" y="2992528"/>
            <a:ext cx="3127431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77655F6-A8A7-F447-B16C-565063763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31" y="2287411"/>
            <a:ext cx="599937" cy="595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E26ADA-EE1C-9843-8C59-C4AE1A49BCE3}"/>
              </a:ext>
            </a:extLst>
          </p:cNvPr>
          <p:cNvSpPr/>
          <p:nvPr userDrawn="1"/>
        </p:nvSpPr>
        <p:spPr>
          <a:xfrm>
            <a:off x="462453" y="1595070"/>
            <a:ext cx="12806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leihau’r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AB8BC6-9ABF-B84D-A70F-FB8BF2D92F08}"/>
              </a:ext>
            </a:extLst>
          </p:cNvPr>
          <p:cNvSpPr/>
          <p:nvPr userDrawn="1"/>
        </p:nvSpPr>
        <p:spPr>
          <a:xfrm>
            <a:off x="533400" y="3118408"/>
            <a:ext cx="51657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bwriadu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bwysig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meddwl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agwedd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hoffi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mentro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poeni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dechrau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fyddai’n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poeni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gofidio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golli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opsiynau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is?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ystyried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cyllideb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faint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fentro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DCFFAD-B2EF-FA45-92F6-182E906F6F4B}"/>
              </a:ext>
            </a:extLst>
          </p:cNvPr>
          <p:cNvSpPr/>
          <p:nvPr userDrawn="1"/>
        </p:nvSpPr>
        <p:spPr>
          <a:xfrm>
            <a:off x="6033051" y="2794771"/>
            <a:ext cx="57300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cyllideb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faint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cymharu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hynny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faint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mis.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gynyddu’ch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ddechrau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ystyried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p’un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cyllideb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caniatáu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weld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gyllid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man,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dibynnu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amgylchiadau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B924BF-E501-6C48-98B9-0043AA73F460}"/>
              </a:ext>
            </a:extLst>
          </p:cNvPr>
          <p:cNvSpPr txBox="1"/>
          <p:nvPr userDrawn="1"/>
        </p:nvSpPr>
        <p:spPr>
          <a:xfrm>
            <a:off x="6639697" y="2183989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CYLLIDEBU A CHYNLLUNIO 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49F92D-F03B-754C-A082-54060AD83C47}"/>
              </a:ext>
            </a:extLst>
          </p:cNvPr>
          <p:cNvCxnSpPr>
            <a:cxnSpLocks/>
          </p:cNvCxnSpPr>
          <p:nvPr userDrawn="1"/>
        </p:nvCxnSpPr>
        <p:spPr>
          <a:xfrm>
            <a:off x="6746909" y="2622077"/>
            <a:ext cx="3957534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01D02FC-58B4-6E40-AC48-98BE87A11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59638" y="2118697"/>
            <a:ext cx="599937" cy="595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0ACB59C-5780-5440-80E6-56AEA5220C8A}"/>
              </a:ext>
            </a:extLst>
          </p:cNvPr>
          <p:cNvSpPr txBox="1"/>
          <p:nvPr userDrawn="1"/>
        </p:nvSpPr>
        <p:spPr>
          <a:xfrm>
            <a:off x="6746909" y="6289627"/>
            <a:ext cx="5767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375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96723-17D8-8B45-AA6D-56F97B6CE7D0}"/>
              </a:ext>
            </a:extLst>
          </p:cNvPr>
          <p:cNvSpPr txBox="1"/>
          <p:nvPr userDrawn="1"/>
        </p:nvSpPr>
        <p:spPr>
          <a:xfrm>
            <a:off x="1118290" y="390037"/>
            <a:ext cx="516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SUT MAE YSWIRIANT</a:t>
            </a:r>
            <a:b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 GWEITHIO</a:t>
            </a:r>
          </a:p>
          <a:p>
            <a:endParaRPr lang="en-US" sz="2400" dirty="0">
              <a:solidFill>
                <a:srgbClr val="A41A3E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CA4177-3A65-614A-8A5C-40804797788D}"/>
              </a:ext>
            </a:extLst>
          </p:cNvPr>
          <p:cNvCxnSpPr>
            <a:cxnSpLocks/>
          </p:cNvCxnSpPr>
          <p:nvPr userDrawn="1"/>
        </p:nvCxnSpPr>
        <p:spPr>
          <a:xfrm>
            <a:off x="1225908" y="1198825"/>
            <a:ext cx="3067796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77655F6-A8A7-F447-B16C-565063763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31" y="493708"/>
            <a:ext cx="599937" cy="5953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B924BF-E501-6C48-98B9-0043AA73F460}"/>
              </a:ext>
            </a:extLst>
          </p:cNvPr>
          <p:cNvSpPr txBox="1"/>
          <p:nvPr userDrawn="1"/>
        </p:nvSpPr>
        <p:spPr>
          <a:xfrm>
            <a:off x="1098413" y="3441158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PARATOI AC YMCHWILIO 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49F92D-F03B-754C-A082-54060AD83C47}"/>
              </a:ext>
            </a:extLst>
          </p:cNvPr>
          <p:cNvCxnSpPr>
            <a:cxnSpLocks/>
          </p:cNvCxnSpPr>
          <p:nvPr userDrawn="1"/>
        </p:nvCxnSpPr>
        <p:spPr>
          <a:xfrm>
            <a:off x="1205625" y="3879246"/>
            <a:ext cx="3679239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01D02FC-58B4-6E40-AC48-98BE87A11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32" y="3375866"/>
            <a:ext cx="599937" cy="5953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EED239-8B23-5E44-B55A-33A05DB63DBE}"/>
              </a:ext>
            </a:extLst>
          </p:cNvPr>
          <p:cNvSpPr/>
          <p:nvPr userDrawn="1"/>
        </p:nvSpPr>
        <p:spPr>
          <a:xfrm>
            <a:off x="527671" y="1324705"/>
            <a:ext cx="51657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ymrwymo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gwarant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iawndal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golled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difrod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farwolaeth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gyfnewid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premiwm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premiwm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8823F8-0FBA-E449-BE79-651EEE1B5E19}"/>
              </a:ext>
            </a:extLst>
          </p:cNvPr>
          <p:cNvSpPr/>
          <p:nvPr userDrawn="1"/>
        </p:nvSpPr>
        <p:spPr>
          <a:xfrm>
            <a:off x="538231" y="4090242"/>
            <a:ext cx="54896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leihau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rhywfaint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siŵr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siarad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arbenigwyr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cynghorydd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banc. Fe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cynghori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0CA4EA-0777-8D49-86DC-E7E0B080953A}"/>
              </a:ext>
            </a:extLst>
          </p:cNvPr>
          <p:cNvSpPr txBox="1"/>
          <p:nvPr userDrawn="1"/>
        </p:nvSpPr>
        <p:spPr>
          <a:xfrm>
            <a:off x="6813752" y="2002023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GWASGARU’R RISGIAU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6C0859A-4211-3A49-9B17-5FBCF1A127D1}"/>
              </a:ext>
            </a:extLst>
          </p:cNvPr>
          <p:cNvCxnSpPr>
            <a:cxnSpLocks/>
          </p:cNvCxnSpPr>
          <p:nvPr userDrawn="1"/>
        </p:nvCxnSpPr>
        <p:spPr>
          <a:xfrm>
            <a:off x="6920964" y="2440111"/>
            <a:ext cx="3423858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C58ECD4-1F7C-AC48-9A7B-3A2C0BB125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3571" y="1936731"/>
            <a:ext cx="599937" cy="5953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DEDE221-77E4-E249-BBA8-CFA291780DBD}"/>
              </a:ext>
            </a:extLst>
          </p:cNvPr>
          <p:cNvSpPr/>
          <p:nvPr userDrawn="1"/>
        </p:nvSpPr>
        <p:spPr>
          <a:xfrm>
            <a:off x="6253571" y="2642889"/>
            <a:ext cx="54429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cyngor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arbenigwyr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cynghori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“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wasgaru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dibynnu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math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amrywiaeth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asedau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le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ohonynt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gefn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ACEEC2-E379-2345-9AD5-372938D197AB}"/>
              </a:ext>
            </a:extLst>
          </p:cNvPr>
          <p:cNvSpPr txBox="1"/>
          <p:nvPr userDrawn="1"/>
        </p:nvSpPr>
        <p:spPr>
          <a:xfrm>
            <a:off x="6746909" y="6289627"/>
            <a:ext cx="5767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85D69C-8422-EB48-A814-F85A260F311C}"/>
              </a:ext>
            </a:extLst>
          </p:cNvPr>
          <p:cNvSpPr txBox="1"/>
          <p:nvPr userDrawn="1"/>
        </p:nvSpPr>
        <p:spPr>
          <a:xfrm>
            <a:off x="6257895" y="455137"/>
            <a:ext cx="53112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fuddsoddiad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ddylent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drafod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agwedd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ymchwil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cheisio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barn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chynghorydd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62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B7C6B3-F62A-B54C-AE73-DCB57DB18D5D}"/>
              </a:ext>
            </a:extLst>
          </p:cNvPr>
          <p:cNvSpPr txBox="1"/>
          <p:nvPr userDrawn="1"/>
        </p:nvSpPr>
        <p:spPr>
          <a:xfrm>
            <a:off x="1098412" y="420103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YSWIRIANT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7A6841-3360-394D-8998-6355530CFF0D}"/>
              </a:ext>
            </a:extLst>
          </p:cNvPr>
          <p:cNvCxnSpPr>
            <a:cxnSpLocks/>
          </p:cNvCxnSpPr>
          <p:nvPr userDrawn="1"/>
        </p:nvCxnSpPr>
        <p:spPr>
          <a:xfrm>
            <a:off x="1205624" y="858191"/>
            <a:ext cx="1656846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87FBC73-75E8-D448-9902-F2AB223D9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31" y="354811"/>
            <a:ext cx="599937" cy="5953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F56D9D-F2C9-4142-A8A4-97771FCFEDC7}"/>
              </a:ext>
            </a:extLst>
          </p:cNvPr>
          <p:cNvSpPr/>
          <p:nvPr userDrawn="1"/>
        </p:nvSpPr>
        <p:spPr>
          <a:xfrm>
            <a:off x="531605" y="1094904"/>
            <a:ext cx="52430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diogelu’ch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le,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torri’ch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damwain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car. Ni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diogelu’ch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colledion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E5FD24-4AB5-384D-B033-20E44F910DD5}"/>
              </a:ext>
            </a:extLst>
          </p:cNvPr>
          <p:cNvSpPr/>
          <p:nvPr userDrawn="1"/>
        </p:nvSpPr>
        <p:spPr>
          <a:xfrm>
            <a:off x="531605" y="3514759"/>
            <a:ext cx="52430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meddyliwch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wyliau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dramor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 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 1 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Casglwch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fanylion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phersonol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gilydd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hedfan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bwriadu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faint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025CAE-47E3-224C-ADAE-3821AB21BE20}"/>
              </a:ext>
            </a:extLst>
          </p:cNvPr>
          <p:cNvSpPr/>
          <p:nvPr userDrawn="1"/>
        </p:nvSpPr>
        <p:spPr>
          <a:xfrm>
            <a:off x="5967150" y="205726"/>
            <a:ext cx="5982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faint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hawlio’n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petaech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hedfan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petai’ch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bagiau’n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petai’ch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gwyliau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triniaeth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feddygol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C74ACF-2524-A943-878A-426B2E98422F}"/>
              </a:ext>
            </a:extLst>
          </p:cNvPr>
          <p:cNvSpPr/>
          <p:nvPr userDrawn="1"/>
        </p:nvSpPr>
        <p:spPr>
          <a:xfrm>
            <a:off x="5967150" y="1748346"/>
            <a:ext cx="598299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 2 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Mynnwch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bris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nifer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gwmnïau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safle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cymharu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bolisi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bodloni’ch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anghenion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 3 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premiwm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amrywio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dibynnu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faint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po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gofynnwch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amdano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mwyaf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mis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Chwefror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2020,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nodweddiadol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2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wythnos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Sbaen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costio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tua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£25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chi.</a:t>
            </a:r>
          </a:p>
          <a:p>
            <a:endParaRPr lang="en-GB" b="0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 4 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atoch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ynghyd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rhifau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cyswllt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ofn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gwyliau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475AC7-88FE-6B44-9586-37DA01B394E5}"/>
              </a:ext>
            </a:extLst>
          </p:cNvPr>
          <p:cNvSpPr txBox="1"/>
          <p:nvPr userDrawn="1"/>
        </p:nvSpPr>
        <p:spPr>
          <a:xfrm>
            <a:off x="6746909" y="6289627"/>
            <a:ext cx="5767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763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C003F2-5C88-554E-8BE0-FFF6DA9E7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37" b="22244"/>
          <a:stretch/>
        </p:blipFill>
        <p:spPr>
          <a:xfrm>
            <a:off x="0" y="2459172"/>
            <a:ext cx="12192000" cy="439882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409243"/>
            <a:ext cx="112670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MATHAU O RISG ARIANNOL BERSONOL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C6671D-8D1C-1649-911C-99CAE661D079}"/>
              </a:ext>
            </a:extLst>
          </p:cNvPr>
          <p:cNvSpPr txBox="1"/>
          <p:nvPr userDrawn="1"/>
        </p:nvSpPr>
        <p:spPr>
          <a:xfrm>
            <a:off x="3438939" y="6289627"/>
            <a:ext cx="907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RISG ARIANNOL BERSONOL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4078C-6928-854E-B4EB-83414E275B5E}"/>
              </a:ext>
            </a:extLst>
          </p:cNvPr>
          <p:cNvSpPr/>
          <p:nvPr userDrawn="1"/>
        </p:nvSpPr>
        <p:spPr>
          <a:xfrm>
            <a:off x="462453" y="1105101"/>
            <a:ext cx="11424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gwobrau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elfen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canlyniad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bendant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enillion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sylweddol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bosibl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enillion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golled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sefyllfa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dechrau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1339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8805-FE02-4847-8FEC-A090D0594C40}"/>
              </a:ext>
            </a:extLst>
          </p:cNvPr>
          <p:cNvSpPr/>
          <p:nvPr userDrawn="1"/>
        </p:nvSpPr>
        <p:spPr>
          <a:xfrm>
            <a:off x="502684" y="424649"/>
            <a:ext cx="535719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 5 </a:t>
            </a:r>
          </a:p>
          <a:p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a)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gwyliau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mwynhewch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dychwelwch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adref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reswm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premiwm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hawlio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hwnnw’n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nawr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 </a:t>
            </a:r>
          </a:p>
          <a:p>
            <a:endParaRPr lang="en-GB" b="0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</a:t>
            </a:r>
          </a:p>
          <a:p>
            <a:endParaRPr lang="en-GB" b="0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b)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ffwrdd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pigiwr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pocedi’n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gemwaith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£1,000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oddi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rhifau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cyswllt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roddwyd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pan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gawsoch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fanylion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pen draw,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llenwi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ffurflen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hawlio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£1,000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gemwaith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ladratwyd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agos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y £1,000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endParaRPr lang="en-GB" b="0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4F639-9127-DB4E-BA59-4E2643914D6D}"/>
              </a:ext>
            </a:extLst>
          </p:cNvPr>
          <p:cNvSpPr/>
          <p:nvPr userDrawn="1"/>
        </p:nvSpPr>
        <p:spPr>
          <a:xfrm>
            <a:off x="6086059" y="665420"/>
            <a:ext cx="5357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‘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dâl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-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-ben’ –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caiff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esbonio’n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ddiweddarach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hon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diogelu’ch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annisgwyl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gorfod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anffodus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colled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4665A1-9714-CD4D-BE17-0D4EE79129D2}"/>
              </a:ext>
            </a:extLst>
          </p:cNvPr>
          <p:cNvSpPr txBox="1"/>
          <p:nvPr userDrawn="1"/>
        </p:nvSpPr>
        <p:spPr>
          <a:xfrm>
            <a:off x="6746909" y="6289627"/>
            <a:ext cx="5767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0810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592CF2-AEAA-8D4D-BA57-9D4B90F58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805" r="21142"/>
          <a:stretch/>
        </p:blipFill>
        <p:spPr>
          <a:xfrm>
            <a:off x="6649278" y="-8205"/>
            <a:ext cx="5542722" cy="621981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80121-C421-7F4C-8137-293B74AFD0A0}"/>
              </a:ext>
            </a:extLst>
          </p:cNvPr>
          <p:cNvSpPr txBox="1"/>
          <p:nvPr userDrawn="1"/>
        </p:nvSpPr>
        <p:spPr>
          <a:xfrm>
            <a:off x="6746909" y="6289627"/>
            <a:ext cx="5767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5832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A090E0-5ADF-7A47-AEA4-F96C6286D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6025" y="186220"/>
            <a:ext cx="6550615" cy="56797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58E3B0-14B5-9C45-8671-9ADC2562A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0537" y="991981"/>
            <a:ext cx="1238850" cy="12244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D5B5BD-38E2-7248-91C3-4C718BF36DD9}"/>
              </a:ext>
            </a:extLst>
          </p:cNvPr>
          <p:cNvSpPr txBox="1"/>
          <p:nvPr userDrawn="1"/>
        </p:nvSpPr>
        <p:spPr>
          <a:xfrm>
            <a:off x="3588027" y="892908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9D30AF-0C34-9C4F-92D3-F2D96DE2B865}"/>
              </a:ext>
            </a:extLst>
          </p:cNvPr>
          <p:cNvCxnSpPr>
            <a:cxnSpLocks/>
          </p:cNvCxnSpPr>
          <p:nvPr userDrawn="1"/>
        </p:nvCxnSpPr>
        <p:spPr>
          <a:xfrm>
            <a:off x="3682353" y="1406468"/>
            <a:ext cx="2281125" cy="966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D5CED45-718D-384D-BDB2-8DBD17ABBEB7}"/>
              </a:ext>
            </a:extLst>
          </p:cNvPr>
          <p:cNvSpPr/>
          <p:nvPr userDrawn="1"/>
        </p:nvSpPr>
        <p:spPr>
          <a:xfrm>
            <a:off x="3596128" y="1604203"/>
            <a:ext cx="49316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Enwch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dair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ffordd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o’ch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diogelu’ch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Beth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buddion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cyllidebu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Enwch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ddau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sefydliad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cynnig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cyngor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4. Beth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pwrpas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yswiriant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B2EE4-9997-F543-8EDA-DCB615D8327B}"/>
              </a:ext>
            </a:extLst>
          </p:cNvPr>
          <p:cNvSpPr txBox="1"/>
          <p:nvPr userDrawn="1"/>
        </p:nvSpPr>
        <p:spPr>
          <a:xfrm>
            <a:off x="6746909" y="6289627"/>
            <a:ext cx="5767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28588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B7C6B3-F62A-B54C-AE73-DCB57DB18D5D}"/>
              </a:ext>
            </a:extLst>
          </p:cNvPr>
          <p:cNvSpPr txBox="1"/>
          <p:nvPr userDrawn="1"/>
        </p:nvSpPr>
        <p:spPr>
          <a:xfrm>
            <a:off x="1098412" y="489676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7A6841-3360-394D-8998-6355530CFF0D}"/>
              </a:ext>
            </a:extLst>
          </p:cNvPr>
          <p:cNvCxnSpPr>
            <a:cxnSpLocks/>
          </p:cNvCxnSpPr>
          <p:nvPr userDrawn="1"/>
        </p:nvCxnSpPr>
        <p:spPr>
          <a:xfrm>
            <a:off x="1205624" y="927764"/>
            <a:ext cx="3445889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87FBC73-75E8-D448-9902-F2AB223D9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31" y="424384"/>
            <a:ext cx="599937" cy="5953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56E8EC-FD7E-1A4B-A708-BC50950F47EF}"/>
              </a:ext>
            </a:extLst>
          </p:cNvPr>
          <p:cNvSpPr/>
          <p:nvPr userDrawn="1"/>
        </p:nvSpPr>
        <p:spPr>
          <a:xfrm>
            <a:off x="533400" y="1196610"/>
            <a:ext cx="109661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 brynu yswiriant ar gyfer pob math o bethau – eich tŷ, eich iechyd, eich gwyliau, eich anifail anwes, a’ch eiddo. Mae’r rhan fwyaf o yswiriant yn wirfoddol, a gallwch benderfynu a ydych eisiau cael yswiriant ar gyfer rhywbeth neu fentro gan obeithio na fydd unrhyw beth anffodus yn digwydd.</a:t>
            </a:r>
          </a:p>
          <a:p>
            <a:endParaRPr lang="cy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Fodd bynnag, mae rhai mathau o yswiriant yn ofyniad cyfreithiol. Yn ôl y gyfraith, os ydych yn berchen ar gerbyd y gellir ei yrru’n ddiogel ar y ffyrdd, mae’n rhaid i chi gael yswiriant i’ch yswirio, o leiaf, am unrhyw ddifrod neu niwed y gallech ei wneud i yrwyr eraill neu gerddwyr – yswiriant trydydd parti yw’r enw ar hyn. Mae’n rhaid i chi gael rhai mathau o yswiriant os ydych yn cynnal eich busnes eich hun hefyd.</a:t>
            </a:r>
          </a:p>
          <a:p>
            <a:endParaRPr lang="cy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 rai enghreifftiau nodweddiadol o yswiriant a beth fyddan nhw’n ei yswirio.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22CBE5-DA1C-E349-9B95-C8AE66DA24CD}"/>
              </a:ext>
            </a:extLst>
          </p:cNvPr>
          <p:cNvSpPr txBox="1"/>
          <p:nvPr userDrawn="1"/>
        </p:nvSpPr>
        <p:spPr>
          <a:xfrm>
            <a:off x="5983357" y="6289627"/>
            <a:ext cx="65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3730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0BD0B8-CA39-6D44-8A1C-BF879B919AE0}"/>
              </a:ext>
            </a:extLst>
          </p:cNvPr>
          <p:cNvSpPr txBox="1"/>
          <p:nvPr userDrawn="1"/>
        </p:nvSpPr>
        <p:spPr>
          <a:xfrm>
            <a:off x="5983357" y="6289627"/>
            <a:ext cx="65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CFD12-A092-6545-ADDC-27CF79A1BD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7794" y="175573"/>
            <a:ext cx="8076411" cy="585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82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F15920-141F-5D43-9E82-80AC56EE05B4}"/>
              </a:ext>
            </a:extLst>
          </p:cNvPr>
          <p:cNvSpPr/>
          <p:nvPr userDrawn="1"/>
        </p:nvSpPr>
        <p:spPr>
          <a:xfrm>
            <a:off x="463826" y="479098"/>
            <a:ext cx="58555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Cofiwch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polisïau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ddifrod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hawlio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tâl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-ben.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dâl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-ben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lleihau’r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premiwm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Hunan-</a:t>
            </a:r>
            <a:r>
              <a:rPr lang="en-GB" b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yswirio</a:t>
            </a:r>
            <a:endParaRPr lang="en-GB" b="1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le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hunan-yswirio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mis,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golli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amnewid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berchen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torri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D236666-7BBE-DB42-98AA-C120D877F78C}"/>
              </a:ext>
            </a:extLst>
          </p:cNvPr>
          <p:cNvSpPr/>
          <p:nvPr userDrawn="1"/>
        </p:nvSpPr>
        <p:spPr>
          <a:xfrm>
            <a:off x="6763292" y="376897"/>
            <a:ext cx="5034456" cy="5397738"/>
          </a:xfrm>
          <a:prstGeom prst="roundRect">
            <a:avLst>
              <a:gd name="adj" fmla="val 8943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05EE15-7F01-9E42-893A-6ED5B7EE50CA}"/>
              </a:ext>
            </a:extLst>
          </p:cNvPr>
          <p:cNvSpPr/>
          <p:nvPr userDrawn="1"/>
        </p:nvSpPr>
        <p:spPr>
          <a:xfrm>
            <a:off x="7660080" y="657429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49FA8C-9F8B-AC4C-A424-31F5AFC3FA6B}"/>
              </a:ext>
            </a:extLst>
          </p:cNvPr>
          <p:cNvCxnSpPr>
            <a:cxnSpLocks/>
          </p:cNvCxnSpPr>
          <p:nvPr userDrawn="1"/>
        </p:nvCxnSpPr>
        <p:spPr>
          <a:xfrm>
            <a:off x="7142370" y="1275768"/>
            <a:ext cx="3800613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DBD066A-38AD-BC41-8F8E-5560A9FB9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86207" y="587638"/>
            <a:ext cx="620937" cy="6157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C86B51-4FDA-0343-9819-8DF6342825BC}"/>
              </a:ext>
            </a:extLst>
          </p:cNvPr>
          <p:cNvSpPr/>
          <p:nvPr userDrawn="1"/>
        </p:nvSpPr>
        <p:spPr>
          <a:xfrm>
            <a:off x="7086207" y="1491211"/>
            <a:ext cx="4267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22%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aelwydydd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Nghymru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yswiriant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cynnwys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b="1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Ffynhonnell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www.finder.com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EB6C9D-A36B-924E-BAE6-993D6A7D0E16}"/>
              </a:ext>
            </a:extLst>
          </p:cNvPr>
          <p:cNvSpPr txBox="1"/>
          <p:nvPr userDrawn="1"/>
        </p:nvSpPr>
        <p:spPr>
          <a:xfrm>
            <a:off x="5983357" y="6289627"/>
            <a:ext cx="65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59545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29030-6D2A-6A43-B75D-85EEEC5D175D}"/>
              </a:ext>
            </a:extLst>
          </p:cNvPr>
          <p:cNvSpPr txBox="1"/>
          <p:nvPr userDrawn="1"/>
        </p:nvSpPr>
        <p:spPr>
          <a:xfrm>
            <a:off x="5983357" y="6289627"/>
            <a:ext cx="65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8759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B7C6B3-F62A-B54C-AE73-DCB57DB18D5D}"/>
              </a:ext>
            </a:extLst>
          </p:cNvPr>
          <p:cNvSpPr txBox="1"/>
          <p:nvPr userDrawn="1"/>
        </p:nvSpPr>
        <p:spPr>
          <a:xfrm>
            <a:off x="1098412" y="489676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POLISÏAU YSWIRIANT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7A6841-3360-394D-8998-6355530CFF0D}"/>
              </a:ext>
            </a:extLst>
          </p:cNvPr>
          <p:cNvCxnSpPr>
            <a:cxnSpLocks/>
          </p:cNvCxnSpPr>
          <p:nvPr userDrawn="1"/>
        </p:nvCxnSpPr>
        <p:spPr>
          <a:xfrm>
            <a:off x="1205624" y="927764"/>
            <a:ext cx="3127837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87FBC73-75E8-D448-9902-F2AB223D9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31" y="424384"/>
            <a:ext cx="599937" cy="5953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350EEA-3C32-0A4B-8676-DF0B52EBBC91}"/>
              </a:ext>
            </a:extLst>
          </p:cNvPr>
          <p:cNvSpPr/>
          <p:nvPr userDrawn="1"/>
        </p:nvSpPr>
        <p:spPr>
          <a:xfrm>
            <a:off x="533400" y="1118981"/>
            <a:ext cx="531080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trefnu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siŵr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briodol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amgylchiadau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le.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gynnyrch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bolisïau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delerau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amodau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amdano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bwysig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darllen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ofalus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siŵr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addas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chi.</a:t>
            </a: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math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da. 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banciau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(PPI)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chardiau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flynyddoedd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petaech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sâl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Ac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59CD8E-3DFF-5049-A96A-24EE5D74DBEF}"/>
              </a:ext>
            </a:extLst>
          </p:cNvPr>
          <p:cNvSpPr/>
          <p:nvPr userDrawn="1"/>
        </p:nvSpPr>
        <p:spPr>
          <a:xfrm>
            <a:off x="6264129" y="365871"/>
            <a:ext cx="55037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addas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ddrud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gwirionedd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Cymaint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£30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biliwn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gwsmeriaid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sgandal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camwerthu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enfawr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cwmnïau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meddwl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herbyn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Felly,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ystyried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amddiffyniad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amddiffyn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ffyrdd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llofnodi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53B13-797C-7245-81CD-76AC3390116A}"/>
              </a:ext>
            </a:extLst>
          </p:cNvPr>
          <p:cNvSpPr txBox="1"/>
          <p:nvPr userDrawn="1"/>
        </p:nvSpPr>
        <p:spPr>
          <a:xfrm>
            <a:off x="5983357" y="6289627"/>
            <a:ext cx="65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D20C2-BCC8-F247-BECE-E6CDA3397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9670" b="31903"/>
          <a:stretch/>
        </p:blipFill>
        <p:spPr>
          <a:xfrm>
            <a:off x="6264129" y="4195715"/>
            <a:ext cx="5341941" cy="172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91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B2566-4C39-9143-9A9F-C208B3EAA84A}"/>
              </a:ext>
            </a:extLst>
          </p:cNvPr>
          <p:cNvSpPr/>
          <p:nvPr userDrawn="1"/>
        </p:nvSpPr>
        <p:spPr>
          <a:xfrm>
            <a:off x="425725" y="427878"/>
            <a:ext cx="5438362" cy="5376574"/>
          </a:xfrm>
          <a:prstGeom prst="roundRect">
            <a:avLst>
              <a:gd name="adj" fmla="val 7131"/>
            </a:avLst>
          </a:prstGeom>
          <a:solidFill>
            <a:srgbClr val="E07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1A19C5-ED46-BD4A-A93C-DEDCEEAFE9F2}"/>
              </a:ext>
            </a:extLst>
          </p:cNvPr>
          <p:cNvSpPr/>
          <p:nvPr userDrawn="1"/>
        </p:nvSpPr>
        <p:spPr>
          <a:xfrm>
            <a:off x="1268115" y="648159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TRAFODAETH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13FA28-9353-C240-937D-AE9B54703C01}"/>
              </a:ext>
            </a:extLst>
          </p:cNvPr>
          <p:cNvCxnSpPr>
            <a:cxnSpLocks/>
          </p:cNvCxnSpPr>
          <p:nvPr userDrawn="1"/>
        </p:nvCxnSpPr>
        <p:spPr>
          <a:xfrm>
            <a:off x="750405" y="1266498"/>
            <a:ext cx="2917136" cy="0"/>
          </a:xfrm>
          <a:prstGeom prst="line">
            <a:avLst/>
          </a:prstGeom>
          <a:ln>
            <a:solidFill>
              <a:srgbClr val="A41A3E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E42A2E2-59E3-C949-8D52-2620F4AA5B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4514" y="564492"/>
            <a:ext cx="669736" cy="6697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A60062-F543-AE4F-9BD3-720E6B6634D2}"/>
              </a:ext>
            </a:extLst>
          </p:cNvPr>
          <p:cNvSpPr/>
          <p:nvPr userDrawn="1"/>
        </p:nvSpPr>
        <p:spPr>
          <a:xfrm>
            <a:off x="594598" y="1431775"/>
            <a:ext cx="510061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 </a:t>
            </a:r>
            <a:r>
              <a:rPr lang="en-GB" sz="28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sz="280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sz="28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sz="280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sz="28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sz="280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sz="28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sz="280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sz="28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sz="280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sz="28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ffyddlon</a:t>
            </a:r>
            <a:r>
              <a:rPr lang="en-GB" sz="280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Owen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gwsmer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ffyddlon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adnewyddu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car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awtomatig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blwyddyn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pris.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gar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blwyddyn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fargen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orau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Ceri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ymuno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amgylchiadau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union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Owen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gyrru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tebyg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rhatach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Esboniwch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B6FA86E-BD36-4144-BC10-FD93F11E01E2}"/>
              </a:ext>
            </a:extLst>
          </p:cNvPr>
          <p:cNvSpPr/>
          <p:nvPr userDrawn="1"/>
        </p:nvSpPr>
        <p:spPr>
          <a:xfrm>
            <a:off x="6261839" y="385265"/>
            <a:ext cx="5504436" cy="2685926"/>
          </a:xfrm>
          <a:prstGeom prst="roundRect">
            <a:avLst>
              <a:gd name="adj" fmla="val 7654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DC0EDC-F238-8848-A924-97227ADEE5DD}"/>
              </a:ext>
            </a:extLst>
          </p:cNvPr>
          <p:cNvSpPr/>
          <p:nvPr userDrawn="1"/>
        </p:nvSpPr>
        <p:spPr>
          <a:xfrm>
            <a:off x="7158627" y="665797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3E82AF1-3443-A747-827A-4ED585F86529}"/>
              </a:ext>
            </a:extLst>
          </p:cNvPr>
          <p:cNvCxnSpPr>
            <a:cxnSpLocks/>
          </p:cNvCxnSpPr>
          <p:nvPr userDrawn="1"/>
        </p:nvCxnSpPr>
        <p:spPr>
          <a:xfrm>
            <a:off x="6640917" y="1284136"/>
            <a:ext cx="3805109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4433545-0DDF-914F-9BB1-7EBCF5E9D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84754" y="596006"/>
            <a:ext cx="620937" cy="6157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1EF328-6919-C940-B09F-0150DA812F31}"/>
              </a:ext>
            </a:extLst>
          </p:cNvPr>
          <p:cNvSpPr/>
          <p:nvPr userDrawn="1"/>
        </p:nvSpPr>
        <p:spPr>
          <a:xfrm>
            <a:off x="6557388" y="1492301"/>
            <a:ext cx="4796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2009,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yswiriodd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Clwb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Pêl-droed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Real Madrid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goesau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Cristiano Ronaldo am £90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miliwn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Ffynhonnell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www.telegraph.co.uk</a:t>
            </a:r>
            <a:endParaRPr lang="en-GB" b="1" dirty="0">
              <a:solidFill>
                <a:srgbClr val="FFFFFF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10B1DF-3D2B-D045-BE07-ACD39603BBE7}"/>
              </a:ext>
            </a:extLst>
          </p:cNvPr>
          <p:cNvSpPr/>
          <p:nvPr userDrawn="1"/>
        </p:nvSpPr>
        <p:spPr>
          <a:xfrm>
            <a:off x="6261838" y="3478352"/>
            <a:ext cx="5504435" cy="2246587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6AA6A0-6F20-1A4F-B775-E62B57B1788F}"/>
              </a:ext>
            </a:extLst>
          </p:cNvPr>
          <p:cNvSpPr txBox="1"/>
          <p:nvPr userDrawn="1"/>
        </p:nvSpPr>
        <p:spPr>
          <a:xfrm>
            <a:off x="5983357" y="6289627"/>
            <a:ext cx="65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8382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10FBD-E6CE-1441-942B-2B79C4FFE7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6574" y="2584173"/>
            <a:ext cx="1345346" cy="1042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AB7FD2-47FB-574B-9286-96DC8DAD5EF9}"/>
              </a:ext>
            </a:extLst>
          </p:cNvPr>
          <p:cNvSpPr txBox="1"/>
          <p:nvPr userDrawn="1"/>
        </p:nvSpPr>
        <p:spPr>
          <a:xfrm>
            <a:off x="5983357" y="6289627"/>
            <a:ext cx="65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6964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CFE3C-6F50-D645-B783-52DC6912BDFD}"/>
              </a:ext>
            </a:extLst>
          </p:cNvPr>
          <p:cNvSpPr/>
          <p:nvPr userDrawn="1"/>
        </p:nvSpPr>
        <p:spPr>
          <a:xfrm>
            <a:off x="553273" y="412817"/>
            <a:ext cx="11184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4E8BE-54F2-AE40-8B40-19B417581E90}"/>
              </a:ext>
            </a:extLst>
          </p:cNvPr>
          <p:cNvSpPr txBox="1"/>
          <p:nvPr userDrawn="1"/>
        </p:nvSpPr>
        <p:spPr>
          <a:xfrm>
            <a:off x="1201153" y="1046741"/>
            <a:ext cx="516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RISGIAU SY’N GYSYLLTIEDIG Â’CH INCWM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BFD836-E030-5941-9A23-52C4381921B0}"/>
              </a:ext>
            </a:extLst>
          </p:cNvPr>
          <p:cNvCxnSpPr>
            <a:cxnSpLocks/>
          </p:cNvCxnSpPr>
          <p:nvPr userDrawn="1"/>
        </p:nvCxnSpPr>
        <p:spPr>
          <a:xfrm>
            <a:off x="1345176" y="1857860"/>
            <a:ext cx="4101467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3EDAA3C-9BCE-DE41-B3CC-A11FCEA50A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743" y="1144682"/>
            <a:ext cx="599937" cy="595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F7812A-B39D-7546-9D54-545EB224E3BC}"/>
              </a:ext>
            </a:extLst>
          </p:cNvPr>
          <p:cNvSpPr txBox="1"/>
          <p:nvPr userDrawn="1"/>
        </p:nvSpPr>
        <p:spPr>
          <a:xfrm>
            <a:off x="6869290" y="1046741"/>
            <a:ext cx="516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RISGIAU SY’N GYSYLLTIEDIG Â’CH GWARIO A’CH BENTHYCA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05960A-FCCA-A546-B72F-E7625C92EBD2}"/>
              </a:ext>
            </a:extLst>
          </p:cNvPr>
          <p:cNvCxnSpPr>
            <a:cxnSpLocks/>
          </p:cNvCxnSpPr>
          <p:nvPr userDrawn="1"/>
        </p:nvCxnSpPr>
        <p:spPr>
          <a:xfrm>
            <a:off x="6982887" y="1898444"/>
            <a:ext cx="4675713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5CF15A1-ECC2-F64F-B539-4E93290EAB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5880" y="1144682"/>
            <a:ext cx="599937" cy="5953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A16F416-43B3-4F4B-BFF3-D0056869D8AF}"/>
              </a:ext>
            </a:extLst>
          </p:cNvPr>
          <p:cNvSpPr/>
          <p:nvPr userDrawn="1"/>
        </p:nvSpPr>
        <p:spPr>
          <a:xfrm>
            <a:off x="543334" y="2000060"/>
            <a:ext cx="53207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hased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gwerthfawr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anffodus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sâl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anafu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anabl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golli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ddi-waith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ben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ymddeol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arwain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ganlyniadau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dim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aelodau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teulu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dibynnu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incwm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71974A-FBAE-BB4E-89A4-F37A36C93D02}"/>
              </a:ext>
            </a:extLst>
          </p:cNvPr>
          <p:cNvSpPr/>
          <p:nvPr userDrawn="1"/>
        </p:nvSpPr>
        <p:spPr>
          <a:xfrm>
            <a:off x="6267483" y="1984217"/>
            <a:ext cx="55103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resymau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  <a:b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fodloni’ch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anghenion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sylfaenol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teulu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dyheu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amdani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gorwario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bynnag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mentro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Gall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arwain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gynyddol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bennod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‘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’).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4A4A19-725A-8A4C-B55C-1FA1184C57F4}"/>
              </a:ext>
            </a:extLst>
          </p:cNvPr>
          <p:cNvSpPr txBox="1"/>
          <p:nvPr userDrawn="1"/>
        </p:nvSpPr>
        <p:spPr>
          <a:xfrm>
            <a:off x="3438939" y="6289627"/>
            <a:ext cx="907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RISG ARIANNOL BERSONOL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9470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6D52D-D96F-A746-8303-AD7DE1DF9798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D7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2870E-910B-164B-ABF2-7FF1D7BFBAF1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50EC7-9FB4-B744-8995-3CC391565007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41640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CEE792B-55E9-6041-B0DC-49DBE6153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312" y="384364"/>
            <a:ext cx="581851" cy="5781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7F3F35-D6E1-3344-8217-E1C5D3AB287D}"/>
              </a:ext>
            </a:extLst>
          </p:cNvPr>
          <p:cNvSpPr/>
          <p:nvPr userDrawn="1"/>
        </p:nvSpPr>
        <p:spPr>
          <a:xfrm>
            <a:off x="506312" y="1077726"/>
            <a:ext cx="54571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Emil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ddyfeisiau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dechnoleg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ddiweddaraf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fflat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Safodd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ciw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clyfar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diweddaraf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drwy’r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lluniau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ffrydio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cerddoriaeth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gyfryngau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cysylltiad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deulu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ganddo’r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teledu 4k UHD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goleuadau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gwres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fflat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rheoli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camerâu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delwedd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clyfar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tresmaswr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rhedeg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car,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tref,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feic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uwchraddio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ystyried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y model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diweddaraf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6F3E3B-E448-FE4F-9EE7-D0EEC01DF061}"/>
              </a:ext>
            </a:extLst>
          </p:cNvPr>
          <p:cNvSpPr/>
          <p:nvPr userDrawn="1"/>
        </p:nvSpPr>
        <p:spPr>
          <a:xfrm>
            <a:off x="6253882" y="1077726"/>
            <a:ext cx="54318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Aliyah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chwaraeon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anturus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beicio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rafftio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dŵr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Sweden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wreiddiol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felly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sgïo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eirafyrddio’n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rhentu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fflat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Aliyah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Rufus,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12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hoff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hi,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ofalu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amdano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dramor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Aliyah fan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wersylla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Hector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gwmpas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wlad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hon.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gynghori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Emil ac Aliyah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Argymhellwch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bwysig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Emil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Aliyah.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51FD0E-E257-2043-9B36-FB7A821B5166}"/>
              </a:ext>
            </a:extLst>
          </p:cNvPr>
          <p:cNvSpPr txBox="1"/>
          <p:nvPr userDrawn="1"/>
        </p:nvSpPr>
        <p:spPr>
          <a:xfrm>
            <a:off x="5983357" y="6289627"/>
            <a:ext cx="65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916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B8F5323-DCF7-E04C-9C65-CA14B872CE46}"/>
              </a:ext>
            </a:extLst>
          </p:cNvPr>
          <p:cNvSpPr/>
          <p:nvPr userDrawn="1"/>
        </p:nvSpPr>
        <p:spPr>
          <a:xfrm>
            <a:off x="2479525" y="396775"/>
            <a:ext cx="6910033" cy="5397738"/>
          </a:xfrm>
          <a:prstGeom prst="roundRect">
            <a:avLst>
              <a:gd name="adj" fmla="val 8943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C827BD-33EC-DD49-A7E5-9950CA4714C8}"/>
              </a:ext>
            </a:extLst>
          </p:cNvPr>
          <p:cNvSpPr/>
          <p:nvPr userDrawn="1"/>
        </p:nvSpPr>
        <p:spPr>
          <a:xfrm>
            <a:off x="3376314" y="677307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AAA80E-03A5-6047-89C4-83FD3684FCBF}"/>
              </a:ext>
            </a:extLst>
          </p:cNvPr>
          <p:cNvCxnSpPr>
            <a:cxnSpLocks/>
          </p:cNvCxnSpPr>
          <p:nvPr userDrawn="1"/>
        </p:nvCxnSpPr>
        <p:spPr>
          <a:xfrm>
            <a:off x="2858604" y="1295646"/>
            <a:ext cx="3800613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9E885D4E-155A-9643-80E8-B751B0FF54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2441" y="607516"/>
            <a:ext cx="620937" cy="6157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24FC0E-7885-0545-885E-E54569F6B85E}"/>
              </a:ext>
            </a:extLst>
          </p:cNvPr>
          <p:cNvSpPr/>
          <p:nvPr userDrawn="1"/>
        </p:nvSpPr>
        <p:spPr>
          <a:xfrm>
            <a:off x="2757314" y="150258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Talwyd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swm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mwyaf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gwmni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yswiriant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Deyrnas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Unedig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drwsio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car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2011 pan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yrrodd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actor Rowan Atkinson (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chwarae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Mr Bean)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McLaren F1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berth.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Costiodd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£910,000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i’r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cwmni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yswiriant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Gwerthodd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Mr Atkinson y car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bedair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blynedd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ddiweddarach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bron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£7.5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miliwn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fwy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nag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talodd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amdano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!</a:t>
            </a:r>
          </a:p>
          <a:p>
            <a:endParaRPr lang="en-GB" b="1" dirty="0">
              <a:solidFill>
                <a:srgbClr val="FFFFFF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Ffynhonnell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www.mirror.co.uk</a:t>
            </a:r>
            <a:endParaRPr lang="en-GB" b="1" dirty="0">
              <a:solidFill>
                <a:srgbClr val="FFFFFF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90E117-9C50-9042-A557-B49D97159246}"/>
              </a:ext>
            </a:extLst>
          </p:cNvPr>
          <p:cNvSpPr txBox="1"/>
          <p:nvPr userDrawn="1"/>
        </p:nvSpPr>
        <p:spPr>
          <a:xfrm>
            <a:off x="5983357" y="6289627"/>
            <a:ext cx="6531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YSWIRIANT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03649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62453" y="349609"/>
            <a:ext cx="109761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MATHAU ERAILL O DDIOGELU </a:t>
            </a:r>
          </a:p>
          <a:p>
            <a:r>
              <a:rPr lang="en-GB" sz="4000" b="1" dirty="0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RHAG RISG </a:t>
            </a:r>
            <a:r>
              <a:rPr lang="en-GB" sz="4000" b="1" dirty="0" err="1">
                <a:solidFill>
                  <a:srgbClr val="D84E1D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endParaRPr lang="en-GB" sz="4000" b="1" dirty="0">
              <a:solidFill>
                <a:srgbClr val="D84E1D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B924BF-E501-6C48-98B9-0043AA73F460}"/>
              </a:ext>
            </a:extLst>
          </p:cNvPr>
          <p:cNvSpPr txBox="1"/>
          <p:nvPr userDrawn="1"/>
        </p:nvSpPr>
        <p:spPr>
          <a:xfrm>
            <a:off x="1118290" y="1894660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RHEOLEIDDWYR Y DIWYDIANT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49F92D-F03B-754C-A082-54060AD83C47}"/>
              </a:ext>
            </a:extLst>
          </p:cNvPr>
          <p:cNvCxnSpPr>
            <a:cxnSpLocks/>
          </p:cNvCxnSpPr>
          <p:nvPr userDrawn="1"/>
        </p:nvCxnSpPr>
        <p:spPr>
          <a:xfrm>
            <a:off x="1225502" y="2332748"/>
            <a:ext cx="4449741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01D02FC-58B4-6E40-AC48-98BE87A11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31" y="1829368"/>
            <a:ext cx="599937" cy="595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3E7C4A-D9EB-844B-A0E9-37CAE58DF090}"/>
              </a:ext>
            </a:extLst>
          </p:cNvPr>
          <p:cNvSpPr txBox="1"/>
          <p:nvPr userDrawn="1"/>
        </p:nvSpPr>
        <p:spPr>
          <a:xfrm>
            <a:off x="4552121" y="6289627"/>
            <a:ext cx="7962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 RHAG RISG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D326C0-D3A1-D141-938F-21A5288437EB}"/>
              </a:ext>
            </a:extLst>
          </p:cNvPr>
          <p:cNvSpPr/>
          <p:nvPr userDrawn="1"/>
        </p:nvSpPr>
        <p:spPr>
          <a:xfrm>
            <a:off x="538231" y="2610656"/>
            <a:ext cx="50424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gŵyn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fusnes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cyntaf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siarad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busnes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unioni’r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sefyllfa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anfodlon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ymateb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terfynol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8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wythnos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dyna’r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Ombwdsmon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Ombwdsmon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ddatrys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cwynion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busnesau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cwsmeriaid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Fe all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ymchwilio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broblemau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faterion</a:t>
            </a: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51450E-C3F1-3643-A333-998837DC8C3E}"/>
              </a:ext>
            </a:extLst>
          </p:cNvPr>
          <p:cNvSpPr/>
          <p:nvPr userDrawn="1"/>
        </p:nvSpPr>
        <p:spPr>
          <a:xfrm>
            <a:off x="5941047" y="1835586"/>
            <a:ext cx="60775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diwrnod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bensiynau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anifail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anwes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gyngor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annheg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bwerau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cyfreithiol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unioni’r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sefyllfa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diwydiant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reoleiddio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gorff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annibynnol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Awdurdod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Ymddygiad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(FCA).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fusnes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cyhoedd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awdurdodi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FCA.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FCA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camarwain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cyhoedd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honiadau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all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ymchwilio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gweithredu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  <a:b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90297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90516D-2840-A641-A974-2B81EF6F4ACF}"/>
              </a:ext>
            </a:extLst>
          </p:cNvPr>
          <p:cNvSpPr/>
          <p:nvPr userDrawn="1"/>
        </p:nvSpPr>
        <p:spPr>
          <a:xfrm>
            <a:off x="460083" y="512353"/>
            <a:ext cx="54437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Comisiwn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dan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Ddeddf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2005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reoleiddio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masnachol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Mhrydain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Amcanion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Comisiwn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Atal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ffynhonnell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anhrefn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throsedd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anhrefn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gefnogi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agored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plant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agored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niwed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niweidio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ddioddef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camfanteisio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FCA,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chwynion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rheoleiddio’r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diwydiant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gŵyn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fusnes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EADFC2-F6A0-3045-94D5-735EA1B02697}"/>
              </a:ext>
            </a:extLst>
          </p:cNvPr>
          <p:cNvSpPr/>
          <p:nvPr userDrawn="1"/>
        </p:nvSpPr>
        <p:spPr>
          <a:xfrm>
            <a:off x="6165574" y="512353"/>
            <a:ext cx="533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siarad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busnes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geisio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datrys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broblem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boddhad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Dyfarnu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Annibynnol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(IBAS).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trydydd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parti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IBAS,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ffurfiwyd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1998,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datrys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anghydfodau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gamblo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cofrestru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IBAS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cwsmeriaid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C11C3-39F9-B540-8331-25B629CEE9C8}"/>
              </a:ext>
            </a:extLst>
          </p:cNvPr>
          <p:cNvSpPr txBox="1"/>
          <p:nvPr userDrawn="1"/>
        </p:nvSpPr>
        <p:spPr>
          <a:xfrm>
            <a:off x="4552121" y="6289627"/>
            <a:ext cx="7962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 RHAG RISG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8251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B924BF-E501-6C48-98B9-0043AA73F460}"/>
              </a:ext>
            </a:extLst>
          </p:cNvPr>
          <p:cNvSpPr txBox="1"/>
          <p:nvPr userDrawn="1"/>
        </p:nvSpPr>
        <p:spPr>
          <a:xfrm>
            <a:off x="1028838" y="443547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HAWLIAU STATUDOL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49F92D-F03B-754C-A082-54060AD83C47}"/>
              </a:ext>
            </a:extLst>
          </p:cNvPr>
          <p:cNvCxnSpPr>
            <a:cxnSpLocks/>
          </p:cNvCxnSpPr>
          <p:nvPr userDrawn="1"/>
        </p:nvCxnSpPr>
        <p:spPr>
          <a:xfrm>
            <a:off x="1136050" y="881635"/>
            <a:ext cx="3038385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01D02FC-58B4-6E40-AC48-98BE87A11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79" y="378255"/>
            <a:ext cx="599937" cy="5953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AE63D9-8F42-F342-9AC6-010626E38563}"/>
              </a:ext>
            </a:extLst>
          </p:cNvPr>
          <p:cNvSpPr/>
          <p:nvPr userDrawn="1"/>
        </p:nvSpPr>
        <p:spPr>
          <a:xfrm>
            <a:off x="448778" y="1076329"/>
            <a:ext cx="11418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ogystal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rheoleiddwyr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diwydiant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ddeddfau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E39823-96D4-0D40-8FEC-ECF44F56F21F}"/>
              </a:ext>
            </a:extLst>
          </p:cNvPr>
          <p:cNvSpPr/>
          <p:nvPr userDrawn="1"/>
        </p:nvSpPr>
        <p:spPr>
          <a:xfrm>
            <a:off x="448778" y="1748429"/>
            <a:ext cx="504245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Deddf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Defnyddwyr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2006</a:t>
            </a:r>
          </a:p>
          <a:p>
            <a:endParaRPr lang="en-GB" b="1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ddeddf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hon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amddiffyn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defnyddwyr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fyddant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Ddeddf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rheolau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ymdrin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ffurf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chynnwys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cytundebau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y dull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Ganrannol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Flynyddol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(APR)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cyfanswm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taliad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godir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gweithdrefnau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dilyn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diffygdalu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terfynu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ogystal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Ddeddf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sefydlodd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Wasanaeth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Ombwdsmon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44E35D-ADAA-7746-9899-8F7449E27103}"/>
              </a:ext>
            </a:extLst>
          </p:cNvPr>
          <p:cNvSpPr/>
          <p:nvPr userDrawn="1"/>
        </p:nvSpPr>
        <p:spPr>
          <a:xfrm>
            <a:off x="6095999" y="1753862"/>
            <a:ext cx="51451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Awdurdod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Safonau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Hysbysebu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(ASA)</a:t>
            </a:r>
          </a:p>
          <a:p>
            <a:endParaRPr lang="en-GB" b="1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ASA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rheoleiddiwr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annibynnol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draws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math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gyfryngau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wasanaeth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penodol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gamarweiniol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anghywir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gwyno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ASA a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ymchwilio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mater.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328405-BE50-C840-B3AA-B0B4EE0D23BA}"/>
              </a:ext>
            </a:extLst>
          </p:cNvPr>
          <p:cNvSpPr txBox="1"/>
          <p:nvPr userDrawn="1"/>
        </p:nvSpPr>
        <p:spPr>
          <a:xfrm>
            <a:off x="4552121" y="6289627"/>
            <a:ext cx="7962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 RHAG RISG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16100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596716-A5CC-F440-852A-A7B0EB59D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103" b="5015"/>
          <a:stretch/>
        </p:blipFill>
        <p:spPr>
          <a:xfrm>
            <a:off x="6245087" y="1"/>
            <a:ext cx="5946913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75E1F-1AB1-D747-BF77-74892C648EEF}"/>
              </a:ext>
            </a:extLst>
          </p:cNvPr>
          <p:cNvSpPr/>
          <p:nvPr userDrawn="1"/>
        </p:nvSpPr>
        <p:spPr>
          <a:xfrm>
            <a:off x="448778" y="479745"/>
            <a:ext cx="552463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Cynllun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Digolledu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Gwasanaethau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1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(FSCS)</a:t>
            </a:r>
          </a:p>
          <a:p>
            <a:endParaRPr lang="en-GB" b="1" i="0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Sefydlwyd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cynllun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2001 ac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gwsmeriaid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sefydliadau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cofrestru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diogelu’ch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adeiladu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undeb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uchafswm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£85,000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fesul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(neu £170,000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). Felly,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dyweder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er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£100,000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gynilo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penodol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hwnnw’n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trafferthion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pen draw. O dan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FSCS,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£85,000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Gan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uchafswm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gellir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ddigolledu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synnwyr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gynilion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gwasgaru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ganddynt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ormod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penodol</a:t>
            </a:r>
            <a:r>
              <a:rPr lang="en-GB" b="0" i="0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1D136-4B1A-AA4C-99A6-418C052B3DCD}"/>
              </a:ext>
            </a:extLst>
          </p:cNvPr>
          <p:cNvSpPr txBox="1"/>
          <p:nvPr userDrawn="1"/>
        </p:nvSpPr>
        <p:spPr>
          <a:xfrm>
            <a:off x="4552121" y="6289627"/>
            <a:ext cx="7962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 RHAG RISG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47535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A090E0-5ADF-7A47-AEA4-F96C6286D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6025" y="0"/>
            <a:ext cx="6550615" cy="6094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58E3B0-14B5-9C45-8671-9ADC2562A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0537" y="991981"/>
            <a:ext cx="1238850" cy="12244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D5B5BD-38E2-7248-91C3-4C718BF36DD9}"/>
              </a:ext>
            </a:extLst>
          </p:cNvPr>
          <p:cNvSpPr txBox="1"/>
          <p:nvPr userDrawn="1"/>
        </p:nvSpPr>
        <p:spPr>
          <a:xfrm>
            <a:off x="3588027" y="624555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9D30AF-0C34-9C4F-92D3-F2D96DE2B865}"/>
              </a:ext>
            </a:extLst>
          </p:cNvPr>
          <p:cNvCxnSpPr>
            <a:cxnSpLocks/>
            <a:endCxn id="17" idx="2"/>
          </p:cNvCxnSpPr>
          <p:nvPr userDrawn="1"/>
        </p:nvCxnSpPr>
        <p:spPr>
          <a:xfrm>
            <a:off x="3682353" y="1138115"/>
            <a:ext cx="2206583" cy="966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67CBDC9-1BEE-9F4A-9AF3-AD1BEB3AF645}"/>
              </a:ext>
            </a:extLst>
          </p:cNvPr>
          <p:cNvSpPr/>
          <p:nvPr userDrawn="1"/>
        </p:nvSpPr>
        <p:spPr>
          <a:xfrm>
            <a:off x="3596128" y="1233530"/>
            <a:ext cx="50144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Beth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rôl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Awdurdod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Ymddygiad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(FCA)?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oedd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gennych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gŵyn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fenthyciad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personol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pwy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allech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gysylltu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ag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ef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help?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Beth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pwrpas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Comisiwn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Gamblo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4. Beth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enw’r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sefydliad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rheoleiddio’r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cyfryngau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5. Beth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cyfanswm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cynilion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diogelu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dan y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Cynllun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Digolledu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Gwasanaethau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(FSCS)?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79DCC0-7040-6E44-B45A-3A7275362F83}"/>
              </a:ext>
            </a:extLst>
          </p:cNvPr>
          <p:cNvSpPr txBox="1"/>
          <p:nvPr userDrawn="1"/>
        </p:nvSpPr>
        <p:spPr>
          <a:xfrm>
            <a:off x="4552121" y="6289627"/>
            <a:ext cx="7962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DIOGELU RHAG RISG ARIANNOL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5304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293B96-3C7F-9B48-B92B-217A57CF9C8E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rgbClr val="FAD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A8225-F472-434A-BE0B-3464277E7379}"/>
              </a:ext>
            </a:extLst>
          </p:cNvPr>
          <p:cNvSpPr txBox="1"/>
          <p:nvPr userDrawn="1"/>
        </p:nvSpPr>
        <p:spPr>
          <a:xfrm>
            <a:off x="1105871" y="326108"/>
            <a:ext cx="9439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YDYCH CHI </a:t>
            </a:r>
            <a:r>
              <a:rPr lang="en-US" sz="4000" b="1" i="0" dirty="0">
                <a:solidFill>
                  <a:srgbClr val="E0774A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WEDI’I DDYSGU?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i="0" dirty="0">
              <a:solidFill>
                <a:srgbClr val="E0774A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E36435-5E3D-EB42-AE7E-961596FC1446}"/>
              </a:ext>
            </a:extLst>
          </p:cNvPr>
          <p:cNvCxnSpPr>
            <a:cxnSpLocks/>
          </p:cNvCxnSpPr>
          <p:nvPr userDrawn="1"/>
        </p:nvCxnSpPr>
        <p:spPr>
          <a:xfrm>
            <a:off x="1210137" y="977443"/>
            <a:ext cx="8550089" cy="0"/>
          </a:xfrm>
          <a:prstGeom prst="line">
            <a:avLst/>
          </a:prstGeom>
          <a:ln>
            <a:solidFill>
              <a:srgbClr val="A41A3E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CC9FE22-DE07-A34D-97E3-1DFAF1A4C9CD}"/>
              </a:ext>
            </a:extLst>
          </p:cNvPr>
          <p:cNvSpPr/>
          <p:nvPr userDrawn="1"/>
        </p:nvSpPr>
        <p:spPr>
          <a:xfrm>
            <a:off x="449548" y="1155558"/>
            <a:ext cx="11403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gawsoch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hon,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cwblhewch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gweithgaredd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astudiaeth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4F6090-0F21-8344-BB05-8BC92A1FB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548" y="293261"/>
            <a:ext cx="710128" cy="7014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2FD786B-850B-DC48-A820-844AD62C351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3F143-8F2B-E344-AC3E-C0B702947262}"/>
              </a:ext>
            </a:extLst>
          </p:cNvPr>
          <p:cNvSpPr txBox="1"/>
          <p:nvPr userDrawn="1"/>
        </p:nvSpPr>
        <p:spPr>
          <a:xfrm>
            <a:off x="4419601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YDYCH CHI WEDI’I DDYSGU?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345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293B96-3C7F-9B48-B92B-217A57CF9C8E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rgbClr val="FAD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D786B-850B-DC48-A820-844AD62C351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DA8CA7-C1A5-2246-B16C-2F85DC61CD1E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5F6877-7174-5345-8442-A688BDACDFEB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51580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C90EFCC-9F4D-E347-A072-C1277EBECF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312" y="384364"/>
            <a:ext cx="581851" cy="5781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21D84E-945F-E24E-A8FD-5776B348CDBE}"/>
              </a:ext>
            </a:extLst>
          </p:cNvPr>
          <p:cNvSpPr/>
          <p:nvPr userDrawn="1"/>
        </p:nvSpPr>
        <p:spPr>
          <a:xfrm>
            <a:off x="506312" y="1131624"/>
            <a:ext cx="5387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Mari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gweithio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peiriannydd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awyrofod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profi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awyrennau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threuliau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misol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rhywfaint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chynilion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tua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£150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bob mis.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Mari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hoffi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mentro’n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ofalus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anghyfrifol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risgiau’n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gysylltiedig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cheisio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gwobrau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Er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enghraifft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dim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yswiriant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car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Mari,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hunan-yswirio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popeth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neilltu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bob mis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annisgwyl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buddsoddi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blaen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hopsiynau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cydbwysedd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gwobr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fodlon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dderbyn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155C20-9C3B-204F-934E-43D3F5BDA326}"/>
              </a:ext>
            </a:extLst>
          </p:cNvPr>
          <p:cNvSpPr/>
          <p:nvPr userDrawn="1"/>
        </p:nvSpPr>
        <p:spPr>
          <a:xfrm>
            <a:off x="6256682" y="1131624"/>
            <a:ext cx="53025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1.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Mari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wynebu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posibl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?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2.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Mari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olygu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ddweud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“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cydbwysedd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rhwng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gwobr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3.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Awgrymwch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rai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ffyrdd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Mari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ddewis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buddsoddi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£150,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esboniwch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risgiau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gwobrau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gysylltiedig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phob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4. Beth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chi’n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petaech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sefyllfa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Mari?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574A7-0A80-A142-A532-82C7C579DD81}"/>
              </a:ext>
            </a:extLst>
          </p:cNvPr>
          <p:cNvSpPr txBox="1"/>
          <p:nvPr userDrawn="1"/>
        </p:nvSpPr>
        <p:spPr>
          <a:xfrm>
            <a:off x="4419601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YDYCH CHI WEDI’I DDYSGU?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57823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CE7DDC-492B-A44C-9EAE-D77894CB3724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43F297-E7DB-2E47-9F34-0C91B515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346" r="27493"/>
          <a:stretch/>
        </p:blipFill>
        <p:spPr>
          <a:xfrm>
            <a:off x="7140636" y="0"/>
            <a:ext cx="5051364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D786B-850B-DC48-A820-844AD62C351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31BC41-15B8-B049-AF4B-5EAE2B20B5D6}"/>
              </a:ext>
            </a:extLst>
          </p:cNvPr>
          <p:cNvSpPr txBox="1"/>
          <p:nvPr userDrawn="1"/>
        </p:nvSpPr>
        <p:spPr>
          <a:xfrm>
            <a:off x="449548" y="336302"/>
            <a:ext cx="76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8B2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5A0EDB-AFAA-DC49-92F4-46C00AB0FDD7}"/>
              </a:ext>
            </a:extLst>
          </p:cNvPr>
          <p:cNvCxnSpPr>
            <a:cxnSpLocks/>
          </p:cNvCxnSpPr>
          <p:nvPr userDrawn="1"/>
        </p:nvCxnSpPr>
        <p:spPr>
          <a:xfrm>
            <a:off x="563753" y="1257252"/>
            <a:ext cx="3017647" cy="0"/>
          </a:xfrm>
          <a:prstGeom prst="line">
            <a:avLst/>
          </a:prstGeom>
          <a:ln>
            <a:solidFill>
              <a:srgbClr val="EB8B2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053BF4-7113-384B-8AC8-4A0BC6608D04}"/>
              </a:ext>
            </a:extLst>
          </p:cNvPr>
          <p:cNvSpPr txBox="1"/>
          <p:nvPr userDrawn="1"/>
        </p:nvSpPr>
        <p:spPr>
          <a:xfrm>
            <a:off x="449548" y="1479117"/>
            <a:ext cx="46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PRYNU CYFRANDDALIADAU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98BE16-D021-BB4A-B57F-F7B416EF22B9}"/>
              </a:ext>
            </a:extLst>
          </p:cNvPr>
          <p:cNvSpPr/>
          <p:nvPr userDrawn="1"/>
        </p:nvSpPr>
        <p:spPr>
          <a:xfrm>
            <a:off x="449548" y="728448"/>
            <a:ext cx="3203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A53DF4-EED1-3C45-AF62-FAEC5FCF22CC}"/>
              </a:ext>
            </a:extLst>
          </p:cNvPr>
          <p:cNvSpPr/>
          <p:nvPr userDrawn="1"/>
        </p:nvSpPr>
        <p:spPr>
          <a:xfrm>
            <a:off x="449547" y="2007505"/>
            <a:ext cx="64780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Gefn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Stamp (SDRT)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0.5%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ben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£2,000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SDRT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£10.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ffurflen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trosglwyddo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stoc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h.y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papur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SDRT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0.5%,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£1,000.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dalgrynnu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£5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agosaf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£2,995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ffurflen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trosglwyddo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stoc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£15 o SDRT.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B5B21-D3B6-4E40-9BA5-D0FC0FAB9DED}"/>
              </a:ext>
            </a:extLst>
          </p:cNvPr>
          <p:cNvSpPr txBox="1"/>
          <p:nvPr userDrawn="1"/>
        </p:nvSpPr>
        <p:spPr>
          <a:xfrm>
            <a:off x="5051365" y="6289627"/>
            <a:ext cx="7463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3006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4E8BE-54F2-AE40-8B40-19B417581E90}"/>
              </a:ext>
            </a:extLst>
          </p:cNvPr>
          <p:cNvSpPr txBox="1"/>
          <p:nvPr userDrawn="1"/>
        </p:nvSpPr>
        <p:spPr>
          <a:xfrm>
            <a:off x="1201153" y="450393"/>
            <a:ext cx="516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RISG Y GALLECH</a:t>
            </a:r>
            <a:b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GOLLI ASEDAU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BFD836-E030-5941-9A23-52C4381921B0}"/>
              </a:ext>
            </a:extLst>
          </p:cNvPr>
          <p:cNvCxnSpPr>
            <a:cxnSpLocks/>
          </p:cNvCxnSpPr>
          <p:nvPr userDrawn="1"/>
        </p:nvCxnSpPr>
        <p:spPr>
          <a:xfrm>
            <a:off x="1345176" y="1261512"/>
            <a:ext cx="2322363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3EDAA3C-9BCE-DE41-B3CC-A11FCEA50A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743" y="548334"/>
            <a:ext cx="599937" cy="595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F7812A-B39D-7546-9D54-545EB224E3BC}"/>
              </a:ext>
            </a:extLst>
          </p:cNvPr>
          <p:cNvSpPr txBox="1"/>
          <p:nvPr userDrawn="1"/>
        </p:nvSpPr>
        <p:spPr>
          <a:xfrm>
            <a:off x="6869290" y="450393"/>
            <a:ext cx="516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RISGIAU SY’N GYSYLLTIEDIG </a:t>
            </a:r>
          </a:p>
          <a:p>
            <a:r>
              <a:rPr lang="en-US" sz="2400" dirty="0" err="1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US" sz="24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BUDDSODDI</a:t>
            </a:r>
          </a:p>
          <a:p>
            <a:endParaRPr lang="en-US" sz="2400" dirty="0">
              <a:solidFill>
                <a:srgbClr val="A41A3E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05960A-FCCA-A546-B72F-E7625C92EBD2}"/>
              </a:ext>
            </a:extLst>
          </p:cNvPr>
          <p:cNvCxnSpPr>
            <a:cxnSpLocks/>
          </p:cNvCxnSpPr>
          <p:nvPr userDrawn="1"/>
        </p:nvCxnSpPr>
        <p:spPr>
          <a:xfrm flipV="1">
            <a:off x="6982887" y="1247510"/>
            <a:ext cx="4139000" cy="34708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5CF15A1-ECC2-F64F-B539-4E93290EAB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5880" y="548334"/>
            <a:ext cx="599937" cy="595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193FD1-ADB8-C046-8BCB-7A12DFC1B27F}"/>
              </a:ext>
            </a:extLst>
          </p:cNvPr>
          <p:cNvSpPr/>
          <p:nvPr userDrawn="1"/>
        </p:nvSpPr>
        <p:spPr>
          <a:xfrm>
            <a:off x="617743" y="1387869"/>
            <a:ext cx="49879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berchen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ddifrodi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le,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difrodi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rywun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atgyweirio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Po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ddrutaf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eitem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b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caiff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difrodi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A0D1B-E06F-9341-B40F-096F8592E6F2}"/>
              </a:ext>
            </a:extLst>
          </p:cNvPr>
          <p:cNvSpPr/>
          <p:nvPr userDrawn="1"/>
        </p:nvSpPr>
        <p:spPr>
          <a:xfrm>
            <a:off x="6285880" y="1380668"/>
            <a:ext cx="51657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gynyddu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elfen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ynddo’n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cynyddu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ostwng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gallech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golli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dibynnu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hagwedd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899CB1-70E4-4044-9F83-93861F7BA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281" b="20449"/>
          <a:stretch/>
        </p:blipFill>
        <p:spPr>
          <a:xfrm>
            <a:off x="617743" y="3840929"/>
            <a:ext cx="5165719" cy="20411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3DFF91-9686-3349-9E0D-1F5A133A2024}"/>
              </a:ext>
            </a:extLst>
          </p:cNvPr>
          <p:cNvSpPr txBox="1"/>
          <p:nvPr userDrawn="1"/>
        </p:nvSpPr>
        <p:spPr>
          <a:xfrm>
            <a:off x="3438939" y="6289627"/>
            <a:ext cx="907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RISG ARIANNOL BERSONOL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55673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CE7DDC-492B-A44C-9EAE-D77894CB3724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A576EB-E3EA-0D4A-9E5B-4883B9301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77" r="51117"/>
          <a:stretch/>
        </p:blipFill>
        <p:spPr>
          <a:xfrm>
            <a:off x="1" y="0"/>
            <a:ext cx="380444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D786B-850B-DC48-A820-844AD62C351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53BF4-7113-384B-8AC8-4A0BC6608D04}"/>
              </a:ext>
            </a:extLst>
          </p:cNvPr>
          <p:cNvSpPr txBox="1"/>
          <p:nvPr userDrawn="1"/>
        </p:nvSpPr>
        <p:spPr>
          <a:xfrm>
            <a:off x="4127026" y="206611"/>
            <a:ext cx="666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GWERTHU CYFRANDDALIADAU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AF0870-C56F-AC49-98A1-0C3F382486BD}"/>
              </a:ext>
            </a:extLst>
          </p:cNvPr>
          <p:cNvSpPr/>
          <p:nvPr userDrawn="1"/>
        </p:nvSpPr>
        <p:spPr>
          <a:xfrm>
            <a:off x="4127026" y="668276"/>
            <a:ext cx="792913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£12,300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(2021/22)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flwyddyn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werthu’ch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Enillion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Cyfalaf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dim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enillion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drethdalwr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sylfaenol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10%,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drethdalwr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20%.</a:t>
            </a: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senarios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canlynol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un: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a)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Nodwch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b)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faint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1.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Delyth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£11,800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rhyngrwyd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3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chyfranddaliadau’n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£23,650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hi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Delyth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drethdalwr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sylfaenol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2. Mae Elin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£4,250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ffurflen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trosglwyddo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stoc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3.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Juan £6,750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flwyddyn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bellach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£8,320.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bwriadu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drethdalwr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4.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£7,800 am £6,100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A07C9-01D1-B949-BD58-945B4F34AE6E}"/>
              </a:ext>
            </a:extLst>
          </p:cNvPr>
          <p:cNvSpPr txBox="1"/>
          <p:nvPr userDrawn="1"/>
        </p:nvSpPr>
        <p:spPr>
          <a:xfrm>
            <a:off x="5051365" y="6289627"/>
            <a:ext cx="7463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3019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CE7DDC-492B-A44C-9EAE-D77894CB3724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E72F8A-A803-6240-95F1-B713417BE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02" r="40547"/>
          <a:stretch/>
        </p:blipFill>
        <p:spPr>
          <a:xfrm>
            <a:off x="7590182" y="0"/>
            <a:ext cx="4601818" cy="67183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D786B-850B-DC48-A820-844AD62C351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53BF4-7113-384B-8AC8-4A0BC6608D04}"/>
              </a:ext>
            </a:extLst>
          </p:cNvPr>
          <p:cNvSpPr txBox="1"/>
          <p:nvPr userDrawn="1"/>
        </p:nvSpPr>
        <p:spPr>
          <a:xfrm>
            <a:off x="379974" y="407342"/>
            <a:ext cx="46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YSWIRIANT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1819F2-36D9-F744-94EE-106C26AF2ED8}"/>
              </a:ext>
            </a:extLst>
          </p:cNvPr>
          <p:cNvSpPr/>
          <p:nvPr userDrawn="1"/>
        </p:nvSpPr>
        <p:spPr>
          <a:xfrm>
            <a:off x="379974" y="953958"/>
            <a:ext cx="69849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Ioan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ddiweddar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gontract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costio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£60 y mis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2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£60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misol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ogystal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phecyn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data,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galwadau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negeseuon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testun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misol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siop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awgrymu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ychwanegol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£100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flwyddyn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thâl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-ben o £100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golli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ddifrodi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Ioan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phrynu’r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Wythnos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trychineb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!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gollwng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siop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drwsio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does dim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model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hen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costio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£1,000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y set law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bynnag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£60 y mis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y contract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gwreiddiol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ganddo’r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gwreiddiol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data,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galwadau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negeseuon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testun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set law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0BB42-B0E2-9F49-B7D5-F23A25D157A1}"/>
              </a:ext>
            </a:extLst>
          </p:cNvPr>
          <p:cNvSpPr txBox="1"/>
          <p:nvPr userDrawn="1"/>
        </p:nvSpPr>
        <p:spPr>
          <a:xfrm>
            <a:off x="5051365" y="6289627"/>
            <a:ext cx="7463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1307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CE7DDC-492B-A44C-9EAE-D77894CB3724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D786B-850B-DC48-A820-844AD62C351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FF1CE6-DDDD-AD40-9347-7E77EED86228}"/>
              </a:ext>
            </a:extLst>
          </p:cNvPr>
          <p:cNvSpPr/>
          <p:nvPr userDrawn="1"/>
        </p:nvSpPr>
        <p:spPr>
          <a:xfrm>
            <a:off x="533400" y="422056"/>
            <a:ext cx="106878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parau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atebwch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cwestiynau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canlynol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1.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Ioan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faint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am y contract 2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2.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Ioan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model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hen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dysgu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gamgymeriad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ddifrod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ladrad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posibl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dyfodol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Faint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profiad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3.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barn chi,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polisi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Esboniwch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rhesymau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4.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tua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95%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oedolion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25-34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clyfar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dim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23%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grŵp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oedran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hwnnw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ffigur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mor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Ffynhonnell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www.statista.com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2019)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32748B-F5BC-054E-ADE7-6AE5DA726C4D}"/>
              </a:ext>
            </a:extLst>
          </p:cNvPr>
          <p:cNvSpPr txBox="1"/>
          <p:nvPr userDrawn="1"/>
        </p:nvSpPr>
        <p:spPr>
          <a:xfrm>
            <a:off x="5051365" y="6289627"/>
            <a:ext cx="7463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49327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CE7DDC-492B-A44C-9EAE-D77894CB3724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D786B-850B-DC48-A820-844AD62C351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53BF4-7113-384B-8AC8-4A0BC6608D04}"/>
              </a:ext>
            </a:extLst>
          </p:cNvPr>
          <p:cNvSpPr txBox="1"/>
          <p:nvPr userDrawn="1"/>
        </p:nvSpPr>
        <p:spPr>
          <a:xfrm>
            <a:off x="379973" y="407342"/>
            <a:ext cx="697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BUDDSODDI MEWN CYFRANDDALIADAU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CF97B9-5C84-5C43-A8D3-2DAA99685430}"/>
              </a:ext>
            </a:extLst>
          </p:cNvPr>
          <p:cNvSpPr/>
          <p:nvPr userDrawn="1"/>
        </p:nvSpPr>
        <p:spPr>
          <a:xfrm>
            <a:off x="379974" y="935730"/>
            <a:ext cx="11397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Sandeep a Noor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mentro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rhywfaint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cynilion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farchnad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stoc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cyfranddaliadau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amrywiaeth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gwmnïau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geisio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cadw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llygad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buddsoddiadau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wythnos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gwefan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Cyfnewidfa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Stoc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Llundain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weld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B9AD05-E94E-F047-BCB9-396FCE9FE3D6}"/>
              </a:ext>
            </a:extLst>
          </p:cNvPr>
          <p:cNvSpPr txBox="1"/>
          <p:nvPr userDrawn="1"/>
        </p:nvSpPr>
        <p:spPr>
          <a:xfrm>
            <a:off x="5051365" y="6289627"/>
            <a:ext cx="7463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E31FD-73BA-E947-8800-44A86C538B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3622" y="2248479"/>
            <a:ext cx="8610600" cy="37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18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CE7DDC-492B-A44C-9EAE-D77894CB3724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C10669-BB0D-BE48-8575-AC91E9393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667" r="37310"/>
          <a:stretch/>
        </p:blipFill>
        <p:spPr>
          <a:xfrm>
            <a:off x="7891670" y="11410"/>
            <a:ext cx="4313582" cy="6248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D786B-850B-DC48-A820-844AD62C351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D04F2E-F423-D442-AF39-5A85334B4DC0}"/>
              </a:ext>
            </a:extLst>
          </p:cNvPr>
          <p:cNvSpPr/>
          <p:nvPr userDrawn="1"/>
        </p:nvSpPr>
        <p:spPr>
          <a:xfrm>
            <a:off x="443948" y="392239"/>
            <a:ext cx="77094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Crëwch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draciwr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gyfer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Sandeep</a:t>
            </a:r>
            <a:b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Noor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fel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enghraifft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uchod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2F3B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Cyfranddaliadau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pa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gwmni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dwyn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elw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mwyaf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 Faint o  </a:t>
            </a: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elw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0" dirty="0">
              <a:solidFill>
                <a:srgbClr val="002F3B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Faint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cyfanswm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elw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neu’r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golled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Sandeep a Noor  </a:t>
            </a: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wedi’i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wneud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o’r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adeg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pan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brynon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nhw’r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cyfranddaliadau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 </a:t>
            </a:r>
          </a:p>
          <a:p>
            <a:endParaRPr lang="en-GB" b="0" dirty="0">
              <a:solidFill>
                <a:srgbClr val="002F3B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4.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pris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cyfranddaliadau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SgwârMelyn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gostwng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10% a  </a:t>
            </a: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phris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cyfranddaliadau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Gwyrdd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CCC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cynyddu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15%,  </a:t>
            </a: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beth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gwerth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portffolio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nawr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0" dirty="0">
              <a:solidFill>
                <a:srgbClr val="002F3B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5. Pa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risgiau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gysylltiedig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cyfranddaliadau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0" dirty="0">
              <a:solidFill>
                <a:srgbClr val="002F3B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6.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Dychmygwch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fod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gennych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£1,000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i’w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cyfranddaliadau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Gwnewch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her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gyfranddaliadau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rithwir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;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dewiswch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rai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cwmnïau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Gyfnewidfa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Stoc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Llundain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 </a:t>
            </a: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dilynwch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cyfranddaliadau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unwaith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wythnos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4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wythnos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weld faint o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elw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gallech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fod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wedi’i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wneud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(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neu </a:t>
            </a:r>
            <a:r>
              <a:rPr lang="en-GB" b="0" dirty="0" err="1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beidio</a:t>
            </a:r>
            <a:r>
              <a:rPr lang="en-GB" b="0" dirty="0">
                <a:solidFill>
                  <a:srgbClr val="002F3B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!).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5383CC-AC14-1D4A-A276-8D994854BDE3}"/>
              </a:ext>
            </a:extLst>
          </p:cNvPr>
          <p:cNvSpPr txBox="1"/>
          <p:nvPr userDrawn="1"/>
        </p:nvSpPr>
        <p:spPr>
          <a:xfrm>
            <a:off x="5051365" y="6289627"/>
            <a:ext cx="7463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5345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4B1E7-A31B-E140-84DE-B19F90A06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6025" y="186220"/>
            <a:ext cx="6550615" cy="5679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2CD64-3B11-FC4A-9282-DA74AB9983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70537" y="991981"/>
            <a:ext cx="1238850" cy="12244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DA1664-C995-904A-9499-24B03680C7E5}"/>
              </a:ext>
            </a:extLst>
          </p:cNvPr>
          <p:cNvSpPr txBox="1"/>
          <p:nvPr userDrawn="1"/>
        </p:nvSpPr>
        <p:spPr>
          <a:xfrm>
            <a:off x="3588027" y="892908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41A3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78453D-8B13-C541-BBBF-02B1F41B8DDF}"/>
              </a:ext>
            </a:extLst>
          </p:cNvPr>
          <p:cNvCxnSpPr>
            <a:cxnSpLocks/>
          </p:cNvCxnSpPr>
          <p:nvPr userDrawn="1"/>
        </p:nvCxnSpPr>
        <p:spPr>
          <a:xfrm>
            <a:off x="3682353" y="1406468"/>
            <a:ext cx="2330821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4DB4B02-4810-4E4B-B2C6-1956C208624D}"/>
              </a:ext>
            </a:extLst>
          </p:cNvPr>
          <p:cNvSpPr/>
          <p:nvPr userDrawn="1"/>
        </p:nvSpPr>
        <p:spPr>
          <a:xfrm>
            <a:off x="3596128" y="1609748"/>
            <a:ext cx="50864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Beth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ydych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chi’n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yw’r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tri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ased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mwyaf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gwerthfawr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gallai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rhywun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berchen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arnynt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ystod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oes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Enwch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dair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allai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effeithio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gallu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ennill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incwm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1" dirty="0">
              <a:solidFill>
                <a:srgbClr val="A41A3D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Esboniwch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sut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buddsoddi’n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wahanol</a:t>
            </a:r>
            <a:b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gynilo</a:t>
            </a:r>
            <a:r>
              <a:rPr lang="en-GB" b="1" dirty="0">
                <a:solidFill>
                  <a:srgbClr val="A41A3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FD333-81CB-2E4A-87FF-C07D77B63EEF}"/>
              </a:ext>
            </a:extLst>
          </p:cNvPr>
          <p:cNvSpPr txBox="1"/>
          <p:nvPr userDrawn="1"/>
        </p:nvSpPr>
        <p:spPr>
          <a:xfrm>
            <a:off x="3438939" y="6289627"/>
            <a:ext cx="907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RISG ARIANNOL BERSONOL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184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6D52D-D96F-A746-8303-AD7DE1DF9798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D7A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2870E-910B-164B-ABF2-7FF1D7BFBAF1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50EC7-9FB4-B744-8995-3CC391565007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61519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CEE792B-55E9-6041-B0DC-49DBE6153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312" y="384364"/>
            <a:ext cx="581851" cy="5781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20449C-7ECF-0140-B8D7-1533A6B8C15C}"/>
              </a:ext>
            </a:extLst>
          </p:cNvPr>
          <p:cNvSpPr/>
          <p:nvPr userDrawn="1"/>
        </p:nvSpPr>
        <p:spPr>
          <a:xfrm>
            <a:off x="434010" y="1160794"/>
            <a:ext cx="52412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Sara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Meinir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goffi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hapus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archebu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bwrdd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ots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Meinir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debyd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PIN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Meinir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Meinir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gofio.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yfed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coffi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Meinir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Sara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bwriadu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wyliau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bargen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wych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drefnydd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teithiau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clywed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gwyliau’n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rhatach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lawer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nag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B12B01-4573-B140-9596-D7D39DBA0C89}"/>
              </a:ext>
            </a:extLst>
          </p:cNvPr>
          <p:cNvSpPr/>
          <p:nvPr userDrawn="1"/>
        </p:nvSpPr>
        <p:spPr>
          <a:xfrm>
            <a:off x="6096000" y="1160794"/>
            <a:ext cx="53439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ganddi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Meinir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bwriadu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archebu’r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gwyliau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Sara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dweud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Meinir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hi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pasio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phrawf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gyrru’n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ddiweddar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fin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banc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car ail-law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1.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Nodwch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Meinir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Sara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2.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weithgaredd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ganolig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uchel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3.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Trafodwch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oblygiadau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phenderfynwch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Meinir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Sara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leihau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gymaint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phosibl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81530-151A-424B-8087-20F7C2384439}"/>
              </a:ext>
            </a:extLst>
          </p:cNvPr>
          <p:cNvSpPr txBox="1"/>
          <p:nvPr userDrawn="1"/>
        </p:nvSpPr>
        <p:spPr>
          <a:xfrm>
            <a:off x="3438939" y="6289627"/>
            <a:ext cx="907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MATHAU O RISG ARIANNOL BERSONOL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5646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F6AFE-6345-F248-9213-4242406C08EB}"/>
              </a:ext>
            </a:extLst>
          </p:cNvPr>
          <p:cNvSpPr txBox="1"/>
          <p:nvPr userDrawn="1"/>
        </p:nvSpPr>
        <p:spPr>
          <a:xfrm>
            <a:off x="6321287" y="6289627"/>
            <a:ext cx="6193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AGGWEDAU AT RISG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8957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C594A1-A2AD-134E-A905-88BD29A48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343" r="15472"/>
          <a:stretch/>
        </p:blipFill>
        <p:spPr>
          <a:xfrm>
            <a:off x="0" y="0"/>
            <a:ext cx="630417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3FC8D-80F5-6D45-A482-254E04CA5F7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A4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2B3573-A949-FE47-A01B-BFCB9F37ECDA}"/>
              </a:ext>
            </a:extLst>
          </p:cNvPr>
          <p:cNvSpPr/>
          <p:nvPr userDrawn="1"/>
        </p:nvSpPr>
        <p:spPr>
          <a:xfrm>
            <a:off x="6763292" y="376897"/>
            <a:ext cx="5034456" cy="5397738"/>
          </a:xfrm>
          <a:prstGeom prst="roundRect">
            <a:avLst>
              <a:gd name="adj" fmla="val 8943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3950AD-AB5F-A34C-AC46-B0B8254F1A53}"/>
              </a:ext>
            </a:extLst>
          </p:cNvPr>
          <p:cNvSpPr/>
          <p:nvPr userDrawn="1"/>
        </p:nvSpPr>
        <p:spPr>
          <a:xfrm>
            <a:off x="7660080" y="657429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3F29CD-F1E1-0244-B90B-4DE149127E37}"/>
              </a:ext>
            </a:extLst>
          </p:cNvPr>
          <p:cNvCxnSpPr/>
          <p:nvPr userDrawn="1"/>
        </p:nvCxnSpPr>
        <p:spPr>
          <a:xfrm>
            <a:off x="7142370" y="1275768"/>
            <a:ext cx="3636579" cy="0"/>
          </a:xfrm>
          <a:prstGeom prst="line">
            <a:avLst/>
          </a:prstGeom>
          <a:ln>
            <a:solidFill>
              <a:srgbClr val="D84E1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299641E-3523-FF4B-BA1D-FDA7647DC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6207" y="587638"/>
            <a:ext cx="620937" cy="6157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DEE107-731B-C84D-9196-C2E3C63815F6}"/>
              </a:ext>
            </a:extLst>
          </p:cNvPr>
          <p:cNvSpPr/>
          <p:nvPr userDrawn="1"/>
        </p:nvSpPr>
        <p:spPr>
          <a:xfrm>
            <a:off x="7086207" y="1441170"/>
            <a:ext cx="4353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ydych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eisiau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benthyca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benthyciwr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asesu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lefel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chyflwyno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iddo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aml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cwsmeriaid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is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benthyca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gyfraddau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llog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is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na’r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ystyrir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bod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uwch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F465E-57DA-8541-8BDC-47E2FC2853D9}"/>
              </a:ext>
            </a:extLst>
          </p:cNvPr>
          <p:cNvSpPr txBox="1"/>
          <p:nvPr userDrawn="1"/>
        </p:nvSpPr>
        <p:spPr>
          <a:xfrm>
            <a:off x="6321287" y="6289627"/>
            <a:ext cx="6193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 A GWOBR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AGGWEDAU AT RISG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2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452E41-B7B1-8C47-B17E-A0227BEBE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584BF-0377-E84B-979D-DE9CDB331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81855-FF2E-9841-A13A-248C71B1A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0F36-BDAD-3341-8BA1-31BEBC9BFC85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38FD-9A17-224F-A667-3D304971A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FF08A-012B-384B-A122-61B3E4165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6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913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  <p:sldLayoutId id="2147483880" r:id="rId21"/>
    <p:sldLayoutId id="2147483881" r:id="rId22"/>
    <p:sldLayoutId id="2147483882" r:id="rId23"/>
    <p:sldLayoutId id="2147483883" r:id="rId24"/>
    <p:sldLayoutId id="2147483884" r:id="rId25"/>
    <p:sldLayoutId id="2147483885" r:id="rId26"/>
    <p:sldLayoutId id="2147483886" r:id="rId27"/>
    <p:sldLayoutId id="2147483887" r:id="rId28"/>
    <p:sldLayoutId id="2147483888" r:id="rId29"/>
    <p:sldLayoutId id="2147483889" r:id="rId30"/>
    <p:sldLayoutId id="2147483890" r:id="rId31"/>
    <p:sldLayoutId id="2147483891" r:id="rId32"/>
    <p:sldLayoutId id="2147483892" r:id="rId33"/>
    <p:sldLayoutId id="2147483893" r:id="rId34"/>
    <p:sldLayoutId id="2147483894" r:id="rId35"/>
    <p:sldLayoutId id="2147483895" r:id="rId36"/>
    <p:sldLayoutId id="2147483896" r:id="rId37"/>
    <p:sldLayoutId id="2147483897" r:id="rId38"/>
    <p:sldLayoutId id="2147483898" r:id="rId39"/>
    <p:sldLayoutId id="2147483899" r:id="rId40"/>
    <p:sldLayoutId id="2147483900" r:id="rId41"/>
    <p:sldLayoutId id="2147483901" r:id="rId42"/>
    <p:sldLayoutId id="2147483902" r:id="rId43"/>
    <p:sldLayoutId id="2147483903" r:id="rId44"/>
    <p:sldLayoutId id="2147483904" r:id="rId45"/>
    <p:sldLayoutId id="2147483905" r:id="rId46"/>
    <p:sldLayoutId id="2147483798" r:id="rId47"/>
    <p:sldLayoutId id="2147483906" r:id="rId48"/>
    <p:sldLayoutId id="2147483907" r:id="rId49"/>
    <p:sldLayoutId id="2147483908" r:id="rId50"/>
    <p:sldLayoutId id="2147483909" r:id="rId51"/>
    <p:sldLayoutId id="2147483910" r:id="rId52"/>
    <p:sldLayoutId id="2147483911" r:id="rId53"/>
    <p:sldLayoutId id="2147483912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568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490841-5743-844A-8925-2300B061D953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D64054-740B-D048-B0D8-0389C8B3EC01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47463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CC2522B-C4E1-8147-A923-782ED76D3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1DFAB-64F5-2242-A2BF-FF344FFA00D5}"/>
              </a:ext>
            </a:extLst>
          </p:cNvPr>
          <p:cNvSpPr/>
          <p:nvPr/>
        </p:nvSpPr>
        <p:spPr>
          <a:xfrm>
            <a:off x="522790" y="1130174"/>
            <a:ext cx="109966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Pryd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asesu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penderfyniadau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Tynnwch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linell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14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30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Rhowch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penderfyniadau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canlynol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llinell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honno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gyfateb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adeg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annibynnol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Perchen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cynilo</a:t>
            </a:r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wyliau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ffrindiau</a:t>
            </a:r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Perchen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anifail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anwes</a:t>
            </a:r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rhywfaint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Dechrau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rhent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lety</a:t>
            </a:r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Ychwanegwch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llinell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65707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23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09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303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077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12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5AB549-98B7-824A-9366-F0E19719BE47}"/>
              </a:ext>
            </a:extLst>
          </p:cNvPr>
          <p:cNvSpPr txBox="1"/>
          <p:nvPr/>
        </p:nvSpPr>
        <p:spPr>
          <a:xfrm>
            <a:off x="1095932" y="402358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0EFCA-586F-884F-9519-83A866E8821A}"/>
              </a:ext>
            </a:extLst>
          </p:cNvPr>
          <p:cNvCxnSpPr>
            <a:cxnSpLocks/>
          </p:cNvCxnSpPr>
          <p:nvPr/>
        </p:nvCxnSpPr>
        <p:spPr>
          <a:xfrm>
            <a:off x="1190259" y="824478"/>
            <a:ext cx="2417645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E69A850-A8F9-9E4D-8682-E688A6CDC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12907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3E285D-2F10-C148-A39D-2AB52BF68005}"/>
              </a:ext>
            </a:extLst>
          </p:cNvPr>
          <p:cNvSpPr/>
          <p:nvPr/>
        </p:nvSpPr>
        <p:spPr>
          <a:xfrm>
            <a:off x="522791" y="935743"/>
            <a:ext cx="110364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Ystyriwch y pedwar unigolyn canlynol. Pa un, os o gwbl, ddylai fod yn meddwl am fuddsoddi rhywfaint o’i arian, yn eich barn chi? Rhowch resymau dros eich ateb.</a:t>
            </a:r>
          </a:p>
          <a:p>
            <a:endParaRPr lang="cy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1. Dyn sengl 25 oed nad yw’n ennill llawer ond sydd ag ychydig o arian dros ben ar ddiwedd bob mis,  </a:t>
            </a: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weithiau. Nid yw’r swm hwn byth yr un peth, gan amrywio rhwng £10 a £60. Mae ganddo gynllun  </a:t>
            </a: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pensiwn eisoes trwy ei swydd ac nid yw’n gallu fforddio morgais i brynu ei dŷ ei hun eto.</a:t>
            </a:r>
          </a:p>
          <a:p>
            <a:endParaRPr lang="cy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2. Pâr 45 oed â swyddi sy’n talu’n dda y mae eu dau blentyn yn bwriadu mynd i’r brifysgol. Mae  </a:t>
            </a: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ganddyn nhw tua £1,000 yn sbâr ar ddiwedd bob mis ac maen nhw eisiau cronni arian ar gyfer eu  </a:t>
            </a: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hymddeoliad, ond dydyn nhw ddim am i’w plant fynd i ormod o ddyled pan fyddan nhw’n mynd i’r  </a:t>
            </a: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brifysgol ’chwaith.</a:t>
            </a:r>
          </a:p>
          <a:p>
            <a:endParaRPr lang="cy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3. Gŵr a gwraig, 55 oed, sydd newydd ennill £50,000 ar y loteri. Does ganddyn nhw ddim plant ac  </a:t>
            </a: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maen nhw’n awyddus iawn i deithio’r byd.</a:t>
            </a:r>
          </a:p>
          <a:p>
            <a:endParaRPr lang="cy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4. Menyw 80 oed sydd eisoes wedi cynilo rhywfaint o arian mewn cymdeithas adeiladu ar gyfer  </a:t>
            </a: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argyfyngau. Mae hi’n cael pensiwn y wladwriaeth ac wedi talu ei morgais. Nid oes ganddi deulu i  </a:t>
            </a:r>
          </a:p>
          <a:p>
            <a:r>
              <a:rPr lang="cy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boeni amdano ac mae ganddi tua £10,000 yn sbâr.</a:t>
            </a:r>
          </a:p>
        </p:txBody>
      </p:sp>
    </p:spTree>
    <p:extLst>
      <p:ext uri="{BB962C8B-B14F-4D97-AF65-F5344CB8AC3E}">
        <p14:creationId xmlns:p14="http://schemas.microsoft.com/office/powerpoint/2010/main" val="2893402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423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129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29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376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08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899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873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479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024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690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335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3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059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51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182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332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40C39C-4F0B-FB4F-A195-56FECA90ECBA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6DF8A6-E60C-9D46-AFDC-37A2B2609DB2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57402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D064E3E-526B-474F-B2A0-5A4457CA0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30F32-5A3A-DA47-838E-26FDF7ACD7C4}"/>
              </a:ext>
            </a:extLst>
          </p:cNvPr>
          <p:cNvSpPr/>
          <p:nvPr/>
        </p:nvSpPr>
        <p:spPr>
          <a:xfrm>
            <a:off x="522791" y="1077168"/>
            <a:ext cx="612648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 “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gwasgaru’r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”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gyffredin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gyngor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ddywediadau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ceisio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rhyw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fath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ddoethineb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10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ohonynt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olygu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nghyd-destun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llwyddo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methu’n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ddwy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ochr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geiniog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aur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popeth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melyn</a:t>
            </a:r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Paid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taflu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da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drwg</a:t>
            </a:r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hapusrwydd</a:t>
            </a:r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Cadw’r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blaidd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drws</a:t>
            </a:r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Paid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dy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wyau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fasged</a:t>
            </a:r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fath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chinio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ddim</a:t>
            </a:r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dyled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cadw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ffrind</a:t>
            </a:r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Cael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deupen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llinyn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ynghyd</a:t>
            </a:r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geiniog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geiniog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swllt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09879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421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62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528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468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CC071-B3DF-AC4E-8600-F8085844A250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1AAC9B-AA4E-5346-82ED-432A0A16723E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17645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66EFB5B-FFF8-4A4B-91DA-7DB60A456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73BD60-6E7B-DA4C-B6D0-2E2FBD8E1682}"/>
              </a:ext>
            </a:extLst>
          </p:cNvPr>
          <p:cNvSpPr/>
          <p:nvPr/>
        </p:nvSpPr>
        <p:spPr>
          <a:xfrm>
            <a:off x="522791" y="1074889"/>
            <a:ext cx="109867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 Aneurin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ci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achub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Gelert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elusen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anifeiliaid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leol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Gelert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archwilio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filfeddyg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ffit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iach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fynd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gartref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byth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gydag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Aneurin.</a:t>
            </a:r>
          </a:p>
          <a:p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 Aneurin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peidio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phrynu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anifail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anwes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costio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£35 y mis.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lle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hynny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hunan-yswirio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filiau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milfeddyg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Gelert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gynilo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£15 y mis,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gost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driniaethau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hangen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Gelert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flwyddyn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gyntaf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dim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pigiadau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blynyddol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hangen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Gelert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costio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£80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Aneurin.</a:t>
            </a:r>
          </a:p>
          <a:p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1. Beth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Aneurin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hunan-yswirio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2.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beidio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faint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Aneurin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arbed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ystod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flwyddyn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gyntaf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3. Faint o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byddai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gymryd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Aneurin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gynilo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pigiadau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blynyddol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4.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barn chi, a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Aneurin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hunan-yswirio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5.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Meddyliwch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dri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chwestiwn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dylech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gofyn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penderfynu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hunan-yswirio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5154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550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DF2C74-D5D5-E243-9388-82FEC57B5DD1}"/>
              </a:ext>
            </a:extLst>
          </p:cNvPr>
          <p:cNvSpPr txBox="1"/>
          <p:nvPr/>
        </p:nvSpPr>
        <p:spPr>
          <a:xfrm>
            <a:off x="7109180" y="3749039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8B6B2D-2FB5-BE42-82F3-BC07FFF0FFEB}"/>
              </a:ext>
            </a:extLst>
          </p:cNvPr>
          <p:cNvCxnSpPr>
            <a:cxnSpLocks/>
          </p:cNvCxnSpPr>
          <p:nvPr/>
        </p:nvCxnSpPr>
        <p:spPr>
          <a:xfrm>
            <a:off x="7203507" y="4171159"/>
            <a:ext cx="2407632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A5139AF-61B5-DB4F-ADB7-05DCB558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039" y="3659588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ADF9F2-E77A-A742-81D1-577AD5EC87FF}"/>
              </a:ext>
            </a:extLst>
          </p:cNvPr>
          <p:cNvSpPr/>
          <p:nvPr/>
        </p:nvSpPr>
        <p:spPr>
          <a:xfrm>
            <a:off x="6536039" y="4347290"/>
            <a:ext cx="4653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Ymchwiliwch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bethau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enwog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yswirio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hunain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amdanynt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0071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BEDF39-7B9A-A746-BE60-6D2FD3A0CA8A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55CCF9-5734-E546-BDFF-FB6B55E8F5BC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27584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70E469D-7143-6A4B-8542-55ACA39EA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9F9044-E4A5-0B4F-A269-C66322499B7A}"/>
              </a:ext>
            </a:extLst>
          </p:cNvPr>
          <p:cNvSpPr/>
          <p:nvPr/>
        </p:nvSpPr>
        <p:spPr>
          <a:xfrm>
            <a:off x="522790" y="1130174"/>
            <a:ext cx="109569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Mewn parau neu grwpiau bach, tynnwch dri diagram corryn/pry cop – un yr un ar gyfer tŷ, car a gwyliau. Ceisiwch benderfynu ar y risgiau sy’n gysylltiedig â phob un ac ysgrifennwch nhw yn y diagram corryn/pry cop. Pan fyddwch wedi gorffen, ystyriwch y cwestiynau hyn:</a:t>
            </a:r>
          </a:p>
          <a:p>
            <a:endParaRPr lang="cy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 mor debygol ydyn nhw o ddigwydd?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y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 mor drychinebus, annifyr neu ddrud y gallen nhw fod petaen nhw’n digwydd?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y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 fyddech chi’n ystyried trefnu yswiriant ar gyfer unrhyw un o’r risgiau hyn?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y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Heblaw am y tri pheth hyn, beth arall ydych chi’n credu y gallai fod angen i  </a:t>
            </a:r>
          </a:p>
          <a:p>
            <a:r>
              <a:rPr lang="cy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chi drefnu yswiriant ar ei gyfer?</a:t>
            </a:r>
          </a:p>
        </p:txBody>
      </p:sp>
    </p:spTree>
    <p:extLst>
      <p:ext uri="{BB962C8B-B14F-4D97-AF65-F5344CB8AC3E}">
        <p14:creationId xmlns:p14="http://schemas.microsoft.com/office/powerpoint/2010/main" val="401793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627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093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133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372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735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107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223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577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FD4D65-524F-A749-8761-F438957FA410}"/>
              </a:ext>
            </a:extLst>
          </p:cNvPr>
          <p:cNvSpPr txBox="1"/>
          <p:nvPr/>
        </p:nvSpPr>
        <p:spPr>
          <a:xfrm>
            <a:off x="1076274" y="1920974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A71ECD-F3BF-5F43-B9D3-750CC5A992AA}"/>
              </a:ext>
            </a:extLst>
          </p:cNvPr>
          <p:cNvCxnSpPr>
            <a:cxnSpLocks/>
          </p:cNvCxnSpPr>
          <p:nvPr/>
        </p:nvCxnSpPr>
        <p:spPr>
          <a:xfrm>
            <a:off x="1170601" y="2343094"/>
            <a:ext cx="2488532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4C9F427-2F31-EC41-8794-5CB307CFA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33" y="1831523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165934-BE20-D644-AA27-CF2051F5A6D3}"/>
              </a:ext>
            </a:extLst>
          </p:cNvPr>
          <p:cNvSpPr/>
          <p:nvPr/>
        </p:nvSpPr>
        <p:spPr>
          <a:xfrm>
            <a:off x="3890875" y="1736308"/>
            <a:ext cx="10904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Edrychwch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senarios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canlynol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phenderfynwch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</a:p>
          <a:p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gwobr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bosibl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A3D10-5DD0-B949-87FA-19572D8BD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51" y="2567305"/>
            <a:ext cx="9001539" cy="31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741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7569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72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539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069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609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320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445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61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018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77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9AE894-7C01-ED4F-B377-D9A9C3694DFE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17AAF5-B3A1-3543-A418-57CB26564873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27584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76BEFDA-42CB-3F44-832A-7D825D3F6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7EF48B-9AA2-154A-BD9A-B4F7641132E0}"/>
              </a:ext>
            </a:extLst>
          </p:cNvPr>
          <p:cNvSpPr/>
          <p:nvPr/>
        </p:nvSpPr>
        <p:spPr>
          <a:xfrm>
            <a:off x="522791" y="1130174"/>
            <a:ext cx="3920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agweddau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gwahanol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tuag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Gan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weithio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phartner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edrychwch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10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gweithgaredd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restrir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tabl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graddiwch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1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10.</a:t>
            </a:r>
          </a:p>
          <a:p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 = y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gweithgaredd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leiaf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barn chi</a:t>
            </a:r>
          </a:p>
          <a:p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10 = y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gweithgaredd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1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barn chi</a:t>
            </a:r>
          </a:p>
          <a:p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graddio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trafodwch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ba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phob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un. Pan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gorffen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cymharwch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trefn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raddio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ydyn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nhw’r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peth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 Pam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gallai’ch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safbwyntiau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C11F8-A258-C440-A615-6A35539B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905" y="1130174"/>
            <a:ext cx="7220421" cy="43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153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FED70367EDF0429C7D72D2B9E6CD15" ma:contentTypeVersion="12" ma:contentTypeDescription="Create a new document." ma:contentTypeScope="" ma:versionID="59d02ed0bebd079d3c46a4a402024b63">
  <xsd:schema xmlns:xsd="http://www.w3.org/2001/XMLSchema" xmlns:xs="http://www.w3.org/2001/XMLSchema" xmlns:p="http://schemas.microsoft.com/office/2006/metadata/properties" xmlns:ns3="ad2764ca-0826-48b4-bf14-962cadcbcdea" xmlns:ns4="e84f4d98-5b50-4433-a4a3-32a81decaf38" targetNamespace="http://schemas.microsoft.com/office/2006/metadata/properties" ma:root="true" ma:fieldsID="6fe24759a8098fa2dc6d7b560b0d8d21" ns3:_="" ns4:_="">
    <xsd:import namespace="ad2764ca-0826-48b4-bf14-962cadcbcdea"/>
    <xsd:import namespace="e84f4d98-5b50-4433-a4a3-32a81decaf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764ca-0826-48b4-bf14-962cadcbcd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f4d98-5b50-4433-a4a3-32a81decaf3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2BEDE4-0827-4AE3-8E37-B09D42B3DA00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e84f4d98-5b50-4433-a4a3-32a81decaf38"/>
    <ds:schemaRef ds:uri="http://schemas.openxmlformats.org/package/2006/metadata/core-properties"/>
    <ds:schemaRef ds:uri="http://purl.org/dc/elements/1.1/"/>
    <ds:schemaRef ds:uri="ad2764ca-0826-48b4-bf14-962cadcbcdea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5B470A0-CDD4-4024-B0B4-1412CF4E98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2764ca-0826-48b4-bf14-962cadcbcdea"/>
    <ds:schemaRef ds:uri="e84f4d98-5b50-4433-a4a3-32a81decaf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E844CF-DC2B-4CA3-8112-4541C62485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895</Words>
  <Application>Microsoft Macintosh PowerPoint</Application>
  <PresentationFormat>Widescreen</PresentationFormat>
  <Paragraphs>78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Futura</vt:lpstr>
      <vt:lpstr>FUTURA MEDIUM</vt:lpstr>
      <vt:lpstr>FUTURA MEDIUM</vt:lpstr>
      <vt:lpstr>Swiss 721 SWA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Craven</dc:creator>
  <cp:lastModifiedBy>Jennifer Craven</cp:lastModifiedBy>
  <cp:revision>159</cp:revision>
  <dcterms:created xsi:type="dcterms:W3CDTF">2020-11-11T10:55:19Z</dcterms:created>
  <dcterms:modified xsi:type="dcterms:W3CDTF">2021-10-03T11:41:38Z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0x01010058FED70367EDF0429C7D72D2B9E6CD15</vt:lpwstr>
  </property>
</Properties>
</file>